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2">
  <p:sldMasterIdLst>
    <p:sldMasterId id="2147483648" r:id="rId4"/>
  </p:sldMasterIdLst>
  <p:notesMasterIdLst>
    <p:notesMasterId r:id="rId28"/>
  </p:notesMasterIdLst>
  <p:handoutMasterIdLst>
    <p:handoutMasterId r:id="rId29"/>
  </p:handoutMasterIdLst>
  <p:sldIdLst>
    <p:sldId id="257" r:id="rId5"/>
    <p:sldId id="282" r:id="rId6"/>
    <p:sldId id="264" r:id="rId7"/>
    <p:sldId id="471" r:id="rId8"/>
    <p:sldId id="494" r:id="rId9"/>
    <p:sldId id="496" r:id="rId10"/>
    <p:sldId id="513" r:id="rId11"/>
    <p:sldId id="514" r:id="rId12"/>
    <p:sldId id="506" r:id="rId13"/>
    <p:sldId id="505" r:id="rId14"/>
    <p:sldId id="510" r:id="rId15"/>
    <p:sldId id="515" r:id="rId16"/>
    <p:sldId id="512" r:id="rId17"/>
    <p:sldId id="511" r:id="rId18"/>
    <p:sldId id="509" r:id="rId19"/>
    <p:sldId id="516" r:id="rId20"/>
    <p:sldId id="508" r:id="rId21"/>
    <p:sldId id="507" r:id="rId22"/>
    <p:sldId id="517" r:id="rId23"/>
    <p:sldId id="495" r:id="rId24"/>
    <p:sldId id="518" r:id="rId25"/>
    <p:sldId id="519" r:id="rId26"/>
    <p:sldId id="521" r:id="rId27"/>
  </p:sldIdLst>
  <p:sldSz cx="12192000" cy="6858000"/>
  <p:notesSz cx="6858000" cy="9144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Stijl, gemiddeld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4" autoAdjust="0"/>
    <p:restoredTop sz="94660"/>
  </p:normalViewPr>
  <p:slideViewPr>
    <p:cSldViewPr snapToGrid="0">
      <p:cViewPr varScale="1">
        <p:scale>
          <a:sx n="69" d="100"/>
          <a:sy n="69" d="100"/>
        </p:scale>
        <p:origin x="696" y="78"/>
      </p:cViewPr>
      <p:guideLst/>
    </p:cSldViewPr>
  </p:slideViewPr>
  <p:notesTextViewPr>
    <p:cViewPr>
      <p:scale>
        <a:sx n="1" d="1"/>
        <a:sy n="1" d="1"/>
      </p:scale>
      <p:origin x="0" y="0"/>
    </p:cViewPr>
  </p:notesTextViewPr>
  <p:notesViewPr>
    <p:cSldViewPr snapToGrid="0">
      <p:cViewPr varScale="1">
        <p:scale>
          <a:sx n="98" d="100"/>
          <a:sy n="98" d="100"/>
        </p:scale>
        <p:origin x="351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A09D4520-A435-40FD-B439-BE695B55D191}"/>
    <pc:docChg chg="custSel addSld modSld sldOrd">
      <pc:chgData name="Ben Nienhuis" userId="2c6c04f1-77c7-44b5-a463-93386779ab63" providerId="ADAL" clId="{A09D4520-A435-40FD-B439-BE695B55D191}" dt="2022-10-10T16:34:00.102" v="41" actId="1076"/>
      <pc:docMkLst>
        <pc:docMk/>
      </pc:docMkLst>
      <pc:sldChg chg="modSp">
        <pc:chgData name="Ben Nienhuis" userId="2c6c04f1-77c7-44b5-a463-93386779ab63" providerId="ADAL" clId="{A09D4520-A435-40FD-B439-BE695B55D191}" dt="2022-10-10T16:28:38.350" v="6" actId="20577"/>
        <pc:sldMkLst>
          <pc:docMk/>
          <pc:sldMk cId="3062767593" sldId="257"/>
        </pc:sldMkLst>
        <pc:spChg chg="mod">
          <ac:chgData name="Ben Nienhuis" userId="2c6c04f1-77c7-44b5-a463-93386779ab63" providerId="ADAL" clId="{A09D4520-A435-40FD-B439-BE695B55D191}" dt="2022-10-10T16:28:38.350" v="6" actId="20577"/>
          <ac:spMkLst>
            <pc:docMk/>
            <pc:sldMk cId="3062767593" sldId="257"/>
            <ac:spMk id="4" creationId="{63291851-14F2-41EA-BA5A-61070873FC06}"/>
          </ac:spMkLst>
        </pc:spChg>
      </pc:sldChg>
      <pc:sldChg chg="modSp modAnim">
        <pc:chgData name="Ben Nienhuis" userId="2c6c04f1-77c7-44b5-a463-93386779ab63" providerId="ADAL" clId="{A09D4520-A435-40FD-B439-BE695B55D191}" dt="2022-10-10T16:28:28.571" v="4" actId="6549"/>
        <pc:sldMkLst>
          <pc:docMk/>
          <pc:sldMk cId="3370645949" sldId="282"/>
        </pc:sldMkLst>
        <pc:spChg chg="mod">
          <ac:chgData name="Ben Nienhuis" userId="2c6c04f1-77c7-44b5-a463-93386779ab63" providerId="ADAL" clId="{A09D4520-A435-40FD-B439-BE695B55D191}" dt="2022-10-10T16:28:28.571" v="4" actId="6549"/>
          <ac:spMkLst>
            <pc:docMk/>
            <pc:sldMk cId="3370645949" sldId="282"/>
            <ac:spMk id="4" creationId="{63291851-14F2-41EA-BA5A-61070873FC06}"/>
          </ac:spMkLst>
        </pc:spChg>
      </pc:sldChg>
      <pc:sldChg chg="addSp delSp modSp add">
        <pc:chgData name="Ben Nienhuis" userId="2c6c04f1-77c7-44b5-a463-93386779ab63" providerId="ADAL" clId="{A09D4520-A435-40FD-B439-BE695B55D191}" dt="2022-10-10T16:34:00.102" v="41" actId="1076"/>
        <pc:sldMkLst>
          <pc:docMk/>
          <pc:sldMk cId="33748514" sldId="518"/>
        </pc:sldMkLst>
        <pc:spChg chg="mod">
          <ac:chgData name="Ben Nienhuis" userId="2c6c04f1-77c7-44b5-a463-93386779ab63" providerId="ADAL" clId="{A09D4520-A435-40FD-B439-BE695B55D191}" dt="2022-10-10T16:31:02.448" v="17" actId="20577"/>
          <ac:spMkLst>
            <pc:docMk/>
            <pc:sldMk cId="33748514" sldId="518"/>
            <ac:spMk id="4" creationId="{63291851-14F2-41EA-BA5A-61070873FC06}"/>
          </ac:spMkLst>
        </pc:spChg>
        <pc:spChg chg="del">
          <ac:chgData name="Ben Nienhuis" userId="2c6c04f1-77c7-44b5-a463-93386779ab63" providerId="ADAL" clId="{A09D4520-A435-40FD-B439-BE695B55D191}" dt="2022-10-10T16:33:35.011" v="37" actId="478"/>
          <ac:spMkLst>
            <pc:docMk/>
            <pc:sldMk cId="33748514" sldId="518"/>
            <ac:spMk id="9" creationId="{6B3AC0D3-8FC9-4E04-AEFA-941D4D04794E}"/>
          </ac:spMkLst>
        </pc:spChg>
        <pc:picChg chg="add mod">
          <ac:chgData name="Ben Nienhuis" userId="2c6c04f1-77c7-44b5-a463-93386779ab63" providerId="ADAL" clId="{A09D4520-A435-40FD-B439-BE695B55D191}" dt="2022-10-10T16:34:00.102" v="41" actId="1076"/>
          <ac:picMkLst>
            <pc:docMk/>
            <pc:sldMk cId="33748514" sldId="518"/>
            <ac:picMk id="5" creationId="{B5383804-7BD6-440B-B986-3A809B053C23}"/>
          </ac:picMkLst>
        </pc:picChg>
        <pc:picChg chg="mod">
          <ac:chgData name="Ben Nienhuis" userId="2c6c04f1-77c7-44b5-a463-93386779ab63" providerId="ADAL" clId="{A09D4520-A435-40FD-B439-BE695B55D191}" dt="2022-10-10T16:33:56.902" v="40" actId="14100"/>
          <ac:picMkLst>
            <pc:docMk/>
            <pc:sldMk cId="33748514" sldId="518"/>
            <ac:picMk id="8" creationId="{2652F24C-3F77-4645-B18E-C31FF6BD9C70}"/>
          </ac:picMkLst>
        </pc:picChg>
      </pc:sldChg>
      <pc:sldChg chg="modSp add">
        <pc:chgData name="Ben Nienhuis" userId="2c6c04f1-77c7-44b5-a463-93386779ab63" providerId="ADAL" clId="{A09D4520-A435-40FD-B439-BE695B55D191}" dt="2022-10-10T16:33:13.640" v="36" actId="20577"/>
        <pc:sldMkLst>
          <pc:docMk/>
          <pc:sldMk cId="919963264" sldId="519"/>
        </pc:sldMkLst>
        <pc:spChg chg="mod">
          <ac:chgData name="Ben Nienhuis" userId="2c6c04f1-77c7-44b5-a463-93386779ab63" providerId="ADAL" clId="{A09D4520-A435-40FD-B439-BE695B55D191}" dt="2022-10-10T16:33:13.640" v="36" actId="20577"/>
          <ac:spMkLst>
            <pc:docMk/>
            <pc:sldMk cId="919963264" sldId="519"/>
            <ac:spMk id="4" creationId="{63291851-14F2-41EA-BA5A-61070873FC06}"/>
          </ac:spMkLst>
        </pc:spChg>
      </pc:sldChg>
      <pc:sldChg chg="modSp ord">
        <pc:chgData name="Ben Nienhuis" userId="2c6c04f1-77c7-44b5-a463-93386779ab63" providerId="ADAL" clId="{A09D4520-A435-40FD-B439-BE695B55D191}" dt="2022-10-10T16:33:01.888" v="25" actId="6549"/>
        <pc:sldMkLst>
          <pc:docMk/>
          <pc:sldMk cId="3978939343" sldId="521"/>
        </pc:sldMkLst>
        <pc:spChg chg="mod">
          <ac:chgData name="Ben Nienhuis" userId="2c6c04f1-77c7-44b5-a463-93386779ab63" providerId="ADAL" clId="{A09D4520-A435-40FD-B439-BE695B55D191}" dt="2022-10-10T16:32:57.383" v="24" actId="6549"/>
          <ac:spMkLst>
            <pc:docMk/>
            <pc:sldMk cId="3978939343" sldId="521"/>
            <ac:spMk id="4" creationId="{63291851-14F2-41EA-BA5A-61070873FC06}"/>
          </ac:spMkLst>
        </pc:spChg>
        <pc:spChg chg="mod">
          <ac:chgData name="Ben Nienhuis" userId="2c6c04f1-77c7-44b5-a463-93386779ab63" providerId="ADAL" clId="{A09D4520-A435-40FD-B439-BE695B55D191}" dt="2022-10-10T16:33:01.888" v="25" actId="6549"/>
          <ac:spMkLst>
            <pc:docMk/>
            <pc:sldMk cId="3978939343" sldId="521"/>
            <ac:spMk id="6" creationId="{1021BDEF-122B-477A-A1E4-D28B360856BD}"/>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48EB7032-F0D6-4A01-845E-F640D5DCE90C}" type="datetimeFigureOut">
              <a:rPr lang="nl-NL" smtClean="0"/>
              <a:t>10-10-2022</a:t>
            </a:fld>
            <a:endParaRPr lang="nl-NL"/>
          </a:p>
        </p:txBody>
      </p:sp>
      <p:sp>
        <p:nvSpPr>
          <p:cNvPr id="4" name="Tijdelijke aanduiding voor voettekst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5" name="Tijdelijke aanduiding voor dianumm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1A04F1-D7F4-4979-9173-69F0753CB55B}" type="slidenum">
              <a:rPr lang="nl-NL" smtClean="0"/>
              <a:t>‹nr.›</a:t>
            </a:fld>
            <a:endParaRPr lang="nl-NL"/>
          </a:p>
        </p:txBody>
      </p:sp>
    </p:spTree>
    <p:extLst>
      <p:ext uri="{BB962C8B-B14F-4D97-AF65-F5344CB8AC3E}">
        <p14:creationId xmlns:p14="http://schemas.microsoft.com/office/powerpoint/2010/main" val="39473098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21FE9-56C1-428E-85BE-98C4F933E085}" type="datetimeFigureOut">
              <a:rPr lang="nl-NL" smtClean="0"/>
              <a:t>10-10-2022</a:t>
            </a:fld>
            <a:endParaRPr lang="nl-NL"/>
          </a:p>
        </p:txBody>
      </p:sp>
      <p:sp>
        <p:nvSpPr>
          <p:cNvPr id="4" name="Tijdelijke aanduiding voor dia-afbeelding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D7D5B0F-6EAC-4B1C-BDFA-6020F453EBE2}" type="slidenum">
              <a:rPr lang="nl-NL" smtClean="0"/>
              <a:t>‹nr.›</a:t>
            </a:fld>
            <a:endParaRPr lang="nl-NL"/>
          </a:p>
        </p:txBody>
      </p:sp>
    </p:spTree>
    <p:extLst>
      <p:ext uri="{BB962C8B-B14F-4D97-AF65-F5344CB8AC3E}">
        <p14:creationId xmlns:p14="http://schemas.microsoft.com/office/powerpoint/2010/main" val="23537842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Openingsdia">
    <p:spTree>
      <p:nvGrpSpPr>
        <p:cNvPr id="1" name=""/>
        <p:cNvGrpSpPr/>
        <p:nvPr/>
      </p:nvGrpSpPr>
      <p:grpSpPr>
        <a:xfrm>
          <a:off x="0" y="0"/>
          <a:ext cx="0" cy="0"/>
          <a:chOff x="0" y="0"/>
          <a:chExt cx="0" cy="0"/>
        </a:xfrm>
      </p:grpSpPr>
      <p:pic>
        <p:nvPicPr>
          <p:cNvPr id="3" name="Afbeelding 2"/>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Tekstvak 5"/>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7" name="Afbeelding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6414506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eldiaMetBeeld">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r>
              <a:rPr lang="nl-NL" dirty="0"/>
              <a:t>Verplaats deze vervolgens naar de achtergrond om de tekst te typen.</a:t>
            </a:r>
          </a:p>
        </p:txBody>
      </p:sp>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chemeClr val="bg1"/>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chemeClr val="bg1"/>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7" name="Afbeelding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517688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eldiaZonderBeeld">
    <p:spTree>
      <p:nvGrpSpPr>
        <p:cNvPr id="1" name=""/>
        <p:cNvGrpSpPr/>
        <p:nvPr/>
      </p:nvGrpSpPr>
      <p:grpSpPr>
        <a:xfrm>
          <a:off x="0" y="0"/>
          <a:ext cx="0" cy="0"/>
          <a:chOff x="0" y="0"/>
          <a:chExt cx="0" cy="0"/>
        </a:xfrm>
      </p:grpSpPr>
      <p:sp>
        <p:nvSpPr>
          <p:cNvPr id="2" name="Titel 1"/>
          <p:cNvSpPr>
            <a:spLocks noGrp="1"/>
          </p:cNvSpPr>
          <p:nvPr>
            <p:ph type="ctrTitle"/>
          </p:nvPr>
        </p:nvSpPr>
        <p:spPr>
          <a:xfrm>
            <a:off x="720000" y="3060000"/>
            <a:ext cx="8280000" cy="720000"/>
          </a:xfrm>
        </p:spPr>
        <p:txBody>
          <a:bodyPr lIns="0" tIns="0" rIns="0" bIns="0" anchor="t" anchorCtr="0">
            <a:noAutofit/>
          </a:bodyPr>
          <a:lstStyle>
            <a:lvl1pPr algn="l">
              <a:defRPr sz="4400" b="1" i="0" baseline="0">
                <a:solidFill>
                  <a:srgbClr val="1E201F"/>
                </a:solidFill>
                <a:latin typeface="Arial" panose="020B0604020202020204" pitchFamily="34" charset="0"/>
              </a:defRPr>
            </a:lvl1pPr>
          </a:lstStyle>
          <a:p>
            <a:r>
              <a:rPr lang="nl-NL"/>
              <a:t>Klik om de stijl te bewerken</a:t>
            </a:r>
            <a:endParaRPr lang="nl-NL" dirty="0"/>
          </a:p>
        </p:txBody>
      </p:sp>
      <p:sp>
        <p:nvSpPr>
          <p:cNvPr id="3" name="Ondertitel 2"/>
          <p:cNvSpPr>
            <a:spLocks noGrp="1"/>
          </p:cNvSpPr>
          <p:nvPr>
            <p:ph type="subTitle" idx="1"/>
          </p:nvPr>
        </p:nvSpPr>
        <p:spPr>
          <a:xfrm>
            <a:off x="720000" y="3816000"/>
            <a:ext cx="8280000" cy="720000"/>
          </a:xfrm>
        </p:spPr>
        <p:txBody>
          <a:bodyPr lIns="0" tIns="0" rIns="0" bIns="0">
            <a:noAutofit/>
          </a:bodyPr>
          <a:lstStyle>
            <a:lvl1pPr marL="0" indent="0" algn="l">
              <a:buNone/>
              <a:defRPr sz="2400" baseline="0">
                <a:solidFill>
                  <a:srgbClr val="1E201F"/>
                </a:solidFill>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l-NL"/>
              <a:t>Klik om de ondertitelstijl van het model te bewerken</a:t>
            </a:r>
            <a:endParaRPr lang="nl-NL" dirty="0"/>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9780552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el en tekst/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a:t>Klik om de stijl te bewerken</a:t>
            </a:r>
            <a:endParaRPr lang="nl-NL" dirty="0"/>
          </a:p>
        </p:txBody>
      </p:sp>
      <p:sp>
        <p:nvSpPr>
          <p:cNvPr id="3" name="Tijdelijke aanduiding voor inhoud 2"/>
          <p:cNvSpPr>
            <a:spLocks noGrp="1"/>
          </p:cNvSpPr>
          <p:nvPr>
            <p:ph idx="1"/>
          </p:nvPr>
        </p:nvSpPr>
        <p:spPr/>
        <p:txBody>
          <a:bodyPr/>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pic>
        <p:nvPicPr>
          <p:cNvPr id="6" name="Afbeelding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42808187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Afbeelding">
    <p:spTree>
      <p:nvGrpSpPr>
        <p:cNvPr id="1" name=""/>
        <p:cNvGrpSpPr/>
        <p:nvPr/>
      </p:nvGrpSpPr>
      <p:grpSpPr>
        <a:xfrm>
          <a:off x="0" y="0"/>
          <a:ext cx="0" cy="0"/>
          <a:chOff x="0" y="0"/>
          <a:chExt cx="0" cy="0"/>
        </a:xfrm>
      </p:grpSpPr>
      <p:sp>
        <p:nvSpPr>
          <p:cNvPr id="11" name="Tijdelijke aanduiding voor afbeelding 8"/>
          <p:cNvSpPr>
            <a:spLocks noGrp="1"/>
          </p:cNvSpPr>
          <p:nvPr>
            <p:ph type="pic" sz="quarter" idx="11" hasCustomPrompt="1"/>
          </p:nvPr>
        </p:nvSpPr>
        <p:spPr>
          <a:xfrm>
            <a:off x="0" y="0"/>
            <a:ext cx="9720000" cy="6858000"/>
          </a:xfrm>
        </p:spPr>
        <p:txBody>
          <a:bodyPr/>
          <a:lstStyle>
            <a:lvl1pPr marL="0" indent="0" algn="l">
              <a:buFontTx/>
              <a:buNone/>
              <a:defRPr sz="1600" baseline="0"/>
            </a:lvl1pPr>
          </a:lstStyle>
          <a:p>
            <a:r>
              <a:rPr lang="nl-NL" dirty="0"/>
              <a:t>Klik op het pictogram in het midden om een achtergrondafbeelding toe te voegen (19,05 x 27 cm). </a:t>
            </a:r>
            <a:br>
              <a:rPr lang="nl-NL" dirty="0"/>
            </a:br>
            <a:endParaRPr lang="nl-NL" dirty="0"/>
          </a:p>
        </p:txBody>
      </p:sp>
      <p:pic>
        <p:nvPicPr>
          <p:cNvPr id="4" name="Afbeelding 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648888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el, tekst en afbeelding">
    <p:spTree>
      <p:nvGrpSpPr>
        <p:cNvPr id="1" name=""/>
        <p:cNvGrpSpPr/>
        <p:nvPr/>
      </p:nvGrpSpPr>
      <p:grpSpPr>
        <a:xfrm>
          <a:off x="0" y="0"/>
          <a:ext cx="0" cy="0"/>
          <a:chOff x="0" y="0"/>
          <a:chExt cx="0" cy="0"/>
        </a:xfrm>
      </p:grpSpPr>
      <p:sp>
        <p:nvSpPr>
          <p:cNvPr id="6" name="Tijdelijke aanduiding voor afbeelding 5"/>
          <p:cNvSpPr>
            <a:spLocks noGrp="1"/>
          </p:cNvSpPr>
          <p:nvPr>
            <p:ph type="pic" sz="quarter" idx="11" hasCustomPrompt="1"/>
          </p:nvPr>
        </p:nvSpPr>
        <p:spPr>
          <a:xfrm>
            <a:off x="0" y="0"/>
            <a:ext cx="9720000" cy="6858000"/>
          </a:xfrm>
        </p:spPr>
        <p:txBody>
          <a:bodyPr>
            <a:no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843886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Titel, tekst en afbeelding">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36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sp>
        <p:nvSpPr>
          <p:cNvPr id="6" name="Tijdelijke aanduiding voor afbeelding 5"/>
          <p:cNvSpPr>
            <a:spLocks noGrp="1"/>
          </p:cNvSpPr>
          <p:nvPr>
            <p:ph type="pic" sz="quarter" idx="11" hasCustomPrompt="1"/>
          </p:nvPr>
        </p:nvSpPr>
        <p:spPr>
          <a:xfrm>
            <a:off x="6120000" y="0"/>
            <a:ext cx="3600000" cy="6858000"/>
          </a:xfrm>
        </p:spPr>
        <p:txBody>
          <a:bodyPr>
            <a:normAutofit/>
          </a:bodyPr>
          <a:lstStyle>
            <a:lvl1pPr marL="0" indent="0">
              <a:buFontTx/>
              <a:buNone/>
              <a:defRPr sz="1600"/>
            </a:lvl1pPr>
          </a:lstStyle>
          <a:p>
            <a:r>
              <a:rPr lang="nl-NL" dirty="0"/>
              <a:t>Klik op het pictogram in het midden om een afbeelding toe te voegen (19,05 x 10 cm).</a:t>
            </a:r>
            <a:r>
              <a:rPr lang="nl-NL" sz="1600" dirty="0"/>
              <a:t> </a:t>
            </a:r>
            <a:endParaRPr lang="nl-NL" dirty="0"/>
          </a:p>
        </p:txBody>
      </p:sp>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5403993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el en tekst">
    <p:spTree>
      <p:nvGrpSpPr>
        <p:cNvPr id="1" name=""/>
        <p:cNvGrpSpPr/>
        <p:nvPr/>
      </p:nvGrpSpPr>
      <p:grpSpPr>
        <a:xfrm>
          <a:off x="0" y="0"/>
          <a:ext cx="0" cy="0"/>
          <a:chOff x="0" y="0"/>
          <a:chExt cx="0" cy="0"/>
        </a:xfrm>
      </p:grpSpPr>
      <p:sp>
        <p:nvSpPr>
          <p:cNvPr id="2" name="Titel 1"/>
          <p:cNvSpPr>
            <a:spLocks noGrp="1"/>
          </p:cNvSpPr>
          <p:nvPr>
            <p:ph type="title"/>
          </p:nvPr>
        </p:nvSpPr>
        <p:spPr>
          <a:xfrm>
            <a:off x="756000" y="576000"/>
            <a:ext cx="4932000" cy="720000"/>
          </a:xfrm>
        </p:spPr>
        <p:txBody>
          <a:bodyPr/>
          <a:lstStyle/>
          <a:p>
            <a:r>
              <a:rPr lang="nl-NL"/>
              <a:t>Klik om de stijl te bewerken</a:t>
            </a:r>
            <a:endParaRPr lang="nl-NL" dirty="0"/>
          </a:p>
        </p:txBody>
      </p:sp>
      <p:sp>
        <p:nvSpPr>
          <p:cNvPr id="4" name="Tijdelijke aanduiding voor tekst 3"/>
          <p:cNvSpPr>
            <a:spLocks noGrp="1"/>
          </p:cNvSpPr>
          <p:nvPr>
            <p:ph type="body" sz="quarter" idx="10" hasCustomPrompt="1"/>
          </p:nvPr>
        </p:nvSpPr>
        <p:spPr>
          <a:xfrm>
            <a:off x="2088000" y="1476000"/>
            <a:ext cx="7200000" cy="4680000"/>
          </a:xfrm>
        </p:spPr>
        <p:txBody>
          <a:bodyPr/>
          <a:lstStyle/>
          <a:p>
            <a:pPr lvl="1"/>
            <a:r>
              <a:rPr lang="nl-NL" dirty="0"/>
              <a:t>Tweede niveau</a:t>
            </a:r>
          </a:p>
          <a:p>
            <a:pPr lvl="2"/>
            <a:r>
              <a:rPr lang="nl-NL" dirty="0"/>
              <a:t>Derde niveau</a:t>
            </a:r>
          </a:p>
          <a:p>
            <a:pPr lvl="3"/>
            <a:r>
              <a:rPr lang="nl-NL" dirty="0"/>
              <a:t>Vierde niveau</a:t>
            </a:r>
          </a:p>
          <a:p>
            <a:pPr lvl="4"/>
            <a:r>
              <a:rPr lang="nl-NL" dirty="0"/>
              <a:t>Vijfde niveau</a:t>
            </a:r>
          </a:p>
        </p:txBody>
      </p:sp>
      <p:pic>
        <p:nvPicPr>
          <p:cNvPr id="5" name="Afbeelding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Tree>
    <p:extLst>
      <p:ext uri="{BB962C8B-B14F-4D97-AF65-F5344CB8AC3E}">
        <p14:creationId xmlns:p14="http://schemas.microsoft.com/office/powerpoint/2010/main" val="3499049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lotdia">
    <p:spTree>
      <p:nvGrpSpPr>
        <p:cNvPr id="1" name=""/>
        <p:cNvGrpSpPr/>
        <p:nvPr/>
      </p:nvGrpSpPr>
      <p:grpSpPr>
        <a:xfrm>
          <a:off x="0" y="0"/>
          <a:ext cx="0" cy="0"/>
          <a:chOff x="0" y="0"/>
          <a:chExt cx="0" cy="0"/>
        </a:xfrm>
      </p:grpSpPr>
      <p:pic>
        <p:nvPicPr>
          <p:cNvPr id="8" name="Afbeelding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3" name="Tekstvak 2"/>
          <p:cNvSpPr txBox="1"/>
          <p:nvPr userDrawn="1"/>
        </p:nvSpPr>
        <p:spPr>
          <a:xfrm>
            <a:off x="1130533" y="6142150"/>
            <a:ext cx="4680065" cy="369332"/>
          </a:xfrm>
          <a:prstGeom prst="rect">
            <a:avLst/>
          </a:prstGeom>
          <a:solidFill>
            <a:schemeClr val="bg1"/>
          </a:solidFill>
        </p:spPr>
        <p:txBody>
          <a:bodyPr wrap="square" rtlCol="0">
            <a:spAutoFit/>
          </a:bodyPr>
          <a:lstStyle/>
          <a:p>
            <a:endParaRPr lang="nl-NL" dirty="0"/>
          </a:p>
        </p:txBody>
      </p:sp>
      <p:pic>
        <p:nvPicPr>
          <p:cNvPr id="4" name="Afbeelding 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74463" y="5787319"/>
            <a:ext cx="6553213" cy="1078994"/>
          </a:xfrm>
          <a:prstGeom prst="rect">
            <a:avLst/>
          </a:prstGeom>
        </p:spPr>
      </p:pic>
    </p:spTree>
    <p:extLst>
      <p:ext uri="{BB962C8B-B14F-4D97-AF65-F5344CB8AC3E}">
        <p14:creationId xmlns:p14="http://schemas.microsoft.com/office/powerpoint/2010/main" val="5497683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6" name="Afbeelding 5"/>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9734400" y="0"/>
            <a:ext cx="2459736" cy="6858000"/>
          </a:xfrm>
          <a:prstGeom prst="rect">
            <a:avLst/>
          </a:prstGeom>
        </p:spPr>
      </p:pic>
      <p:sp>
        <p:nvSpPr>
          <p:cNvPr id="2" name="Tijdelijke aanduiding voor titel 1"/>
          <p:cNvSpPr>
            <a:spLocks noGrp="1"/>
          </p:cNvSpPr>
          <p:nvPr>
            <p:ph type="title"/>
          </p:nvPr>
        </p:nvSpPr>
        <p:spPr>
          <a:xfrm>
            <a:off x="756000" y="576000"/>
            <a:ext cx="9036000" cy="1080000"/>
          </a:xfrm>
          <a:prstGeom prst="rect">
            <a:avLst/>
          </a:prstGeom>
        </p:spPr>
        <p:txBody>
          <a:bodyPr vert="horz" lIns="0" tIns="0" rIns="0" bIns="0" rtlCol="0" anchor="t" anchorCtr="0">
            <a:normAutofit/>
          </a:bodyPr>
          <a:lstStyle/>
          <a:p>
            <a:r>
              <a:rPr lang="nl-NL" dirty="0"/>
              <a:t>Klik om de stijl te bewerken</a:t>
            </a:r>
          </a:p>
        </p:txBody>
      </p:sp>
      <p:sp>
        <p:nvSpPr>
          <p:cNvPr id="3" name="Tijdelijke aanduiding voor tekst 2"/>
          <p:cNvSpPr>
            <a:spLocks noGrp="1"/>
          </p:cNvSpPr>
          <p:nvPr>
            <p:ph type="body" idx="1"/>
          </p:nvPr>
        </p:nvSpPr>
        <p:spPr>
          <a:xfrm>
            <a:off x="2052000" y="1728000"/>
            <a:ext cx="7740000" cy="4351338"/>
          </a:xfrm>
          <a:prstGeom prst="rect">
            <a:avLst/>
          </a:prstGeom>
        </p:spPr>
        <p:txBody>
          <a:bodyPr vert="horz" lIns="0" tIns="0" rIns="0" bIns="0" rtlCol="0">
            <a:normAutofit/>
          </a:bodyPr>
          <a:lstStyle/>
          <a:p>
            <a:pPr lvl="0"/>
            <a:r>
              <a:rPr lang="nl-NL" dirty="0"/>
              <a:t>Klik om de modelstijlen te bewerken</a:t>
            </a:r>
          </a:p>
          <a:p>
            <a:pPr lvl="1"/>
            <a:r>
              <a:rPr lang="nl-NL" dirty="0"/>
              <a:t>Tweede niveau</a:t>
            </a:r>
          </a:p>
          <a:p>
            <a:pPr lvl="2"/>
            <a:r>
              <a:rPr lang="nl-NL" dirty="0"/>
              <a:t>Derde niveau</a:t>
            </a:r>
          </a:p>
          <a:p>
            <a:pPr lvl="3"/>
            <a:r>
              <a:rPr lang="nl-NL" dirty="0"/>
              <a:t>Vierde niveau</a:t>
            </a:r>
          </a:p>
          <a:p>
            <a:pPr lvl="4"/>
            <a:r>
              <a:rPr lang="nl-NL" dirty="0"/>
              <a:t>Vijfde niveau</a:t>
            </a:r>
          </a:p>
        </p:txBody>
      </p:sp>
    </p:spTree>
    <p:extLst>
      <p:ext uri="{BB962C8B-B14F-4D97-AF65-F5344CB8AC3E}">
        <p14:creationId xmlns:p14="http://schemas.microsoft.com/office/powerpoint/2010/main" val="625692762"/>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2" r:id="rId3"/>
    <p:sldLayoutId id="2147483650" r:id="rId4"/>
    <p:sldLayoutId id="2147483653" r:id="rId5"/>
    <p:sldLayoutId id="2147483657" r:id="rId6"/>
    <p:sldLayoutId id="2147483654" r:id="rId7"/>
    <p:sldLayoutId id="2147483655" r:id="rId8"/>
    <p:sldLayoutId id="2147483656" r:id="rId9"/>
  </p:sldLayoutIdLst>
  <p:txStyles>
    <p:titleStyle>
      <a:lvl1pPr algn="l" defTabSz="914400" rtl="0" eaLnBrk="1" latinLnBrk="0" hangingPunct="1">
        <a:lnSpc>
          <a:spcPct val="90000"/>
        </a:lnSpc>
        <a:spcBef>
          <a:spcPct val="0"/>
        </a:spcBef>
        <a:buNone/>
        <a:defRPr sz="4400" b="1" kern="1200" baseline="0">
          <a:solidFill>
            <a:srgbClr val="1E201F"/>
          </a:solidFill>
          <a:latin typeface="Arial" panose="020B0604020202020204" pitchFamily="34" charset="0"/>
          <a:ea typeface="+mj-ea"/>
          <a:cs typeface="+mj-cs"/>
        </a:defRPr>
      </a:lvl1pPr>
    </p:titleStyle>
    <p:bodyStyle>
      <a:lvl1pPr marL="0" indent="-360000" algn="l" defTabSz="914400" rtl="0" eaLnBrk="1" latinLnBrk="0" hangingPunct="1">
        <a:lnSpc>
          <a:spcPct val="100000"/>
        </a:lnSpc>
        <a:spcBef>
          <a:spcPts val="0"/>
        </a:spcBef>
        <a:buFont typeface="Arial" panose="020B0604020202020204" pitchFamily="34" charset="0"/>
        <a:buChar char="•"/>
        <a:defRPr sz="2400" kern="1200" baseline="0">
          <a:solidFill>
            <a:srgbClr val="1E201F"/>
          </a:solidFill>
          <a:latin typeface="+mn-lt"/>
          <a:ea typeface="+mn-ea"/>
          <a:cs typeface="+mn-cs"/>
        </a:defRPr>
      </a:lvl1pPr>
      <a:lvl2pPr marL="0" indent="0" algn="l" defTabSz="914400" rtl="0" eaLnBrk="1" latinLnBrk="0" hangingPunct="1">
        <a:lnSpc>
          <a:spcPct val="100000"/>
        </a:lnSpc>
        <a:spcBef>
          <a:spcPts val="0"/>
        </a:spcBef>
        <a:buFontTx/>
        <a:buNone/>
        <a:defRPr sz="2400" kern="1200" baseline="0">
          <a:solidFill>
            <a:srgbClr val="1E201F"/>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E201F"/>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E201F"/>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s://www.stigas.nl/agroarbo/glastuinbouw"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hyperlink" Target="https://www.stigas.nl/agroarbo/bomen-vaste-planten-en-zomerbloemen"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nl.surveymonkey.com/r/VBTY6LV" TargetMode="Externa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hyperlink" Target="https://www.stigas.nl/agroarbo/glastuinbouw" TargetMode="External"/><Relationship Id="rId2" Type="http://schemas.openxmlformats.org/officeDocument/2006/relationships/image" Target="../media/image11.png"/><Relationship Id="rId1" Type="http://schemas.openxmlformats.org/officeDocument/2006/relationships/slideLayout" Target="../slideLayouts/slideLayout4.xml"/><Relationship Id="rId5" Type="http://schemas.openxmlformats.org/officeDocument/2006/relationships/image" Target="../media/image12.png"/><Relationship Id="rId4" Type="http://schemas.openxmlformats.org/officeDocument/2006/relationships/hyperlink" Target="https://www.stigas.nl/agroarbo/bomen-vaste-planten-en-zomerbloemen"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902848" y="375277"/>
            <a:ext cx="8568371" cy="769441"/>
          </a:xfrm>
          <a:prstGeom prst="rect">
            <a:avLst/>
          </a:prstGeom>
          <a:noFill/>
        </p:spPr>
        <p:txBody>
          <a:bodyPr wrap="none" rtlCol="0">
            <a:spAutoFit/>
          </a:bodyPr>
          <a:lstStyle/>
          <a:p>
            <a:r>
              <a:rPr lang="nl-NL" sz="4400" dirty="0"/>
              <a:t>Les 5 Oogsten Rooien en Rapen </a:t>
            </a:r>
          </a:p>
        </p:txBody>
      </p:sp>
      <p:sp>
        <p:nvSpPr>
          <p:cNvPr id="5" name="Tekstvak 4">
            <a:extLst>
              <a:ext uri="{FF2B5EF4-FFF2-40B4-BE49-F238E27FC236}">
                <a16:creationId xmlns:a16="http://schemas.microsoft.com/office/drawing/2014/main" id="{E21E1832-0911-4D1B-833B-015388B2AD9B}"/>
              </a:ext>
            </a:extLst>
          </p:cNvPr>
          <p:cNvSpPr txBox="1"/>
          <p:nvPr/>
        </p:nvSpPr>
        <p:spPr>
          <a:xfrm>
            <a:off x="8242853" y="6411433"/>
            <a:ext cx="2748390" cy="646331"/>
          </a:xfrm>
          <a:prstGeom prst="rect">
            <a:avLst/>
          </a:prstGeom>
          <a:noFill/>
        </p:spPr>
        <p:txBody>
          <a:bodyPr wrap="square" rtlCol="0">
            <a:spAutoFit/>
          </a:bodyPr>
          <a:lstStyle/>
          <a:p>
            <a:r>
              <a:rPr lang="nl-NL" dirty="0"/>
              <a:t>Glasteelt</a:t>
            </a:r>
          </a:p>
          <a:p>
            <a:endParaRPr lang="nl-NL" dirty="0"/>
          </a:p>
        </p:txBody>
      </p:sp>
      <p:pic>
        <p:nvPicPr>
          <p:cNvPr id="6" name="Afbeelding 5">
            <a:extLst>
              <a:ext uri="{FF2B5EF4-FFF2-40B4-BE49-F238E27FC236}">
                <a16:creationId xmlns:a16="http://schemas.microsoft.com/office/drawing/2014/main" id="{4FA52A8E-9506-44BF-82CE-84FDDB356B27}"/>
              </a:ext>
            </a:extLst>
          </p:cNvPr>
          <p:cNvPicPr>
            <a:picLocks noChangeAspect="1"/>
          </p:cNvPicPr>
          <p:nvPr/>
        </p:nvPicPr>
        <p:blipFill>
          <a:blip r:embed="rId2"/>
          <a:stretch>
            <a:fillRect/>
          </a:stretch>
        </p:blipFill>
        <p:spPr>
          <a:xfrm>
            <a:off x="1026834" y="1193739"/>
            <a:ext cx="3759478" cy="2501762"/>
          </a:xfrm>
          <a:prstGeom prst="rect">
            <a:avLst/>
          </a:prstGeom>
        </p:spPr>
      </p:pic>
      <p:sp>
        <p:nvSpPr>
          <p:cNvPr id="8" name="Rechthoek 7">
            <a:extLst>
              <a:ext uri="{FF2B5EF4-FFF2-40B4-BE49-F238E27FC236}">
                <a16:creationId xmlns:a16="http://schemas.microsoft.com/office/drawing/2014/main" id="{EAD1E087-7CA3-4CC9-9451-5956A2E95710}"/>
              </a:ext>
            </a:extLst>
          </p:cNvPr>
          <p:cNvSpPr/>
          <p:nvPr/>
        </p:nvSpPr>
        <p:spPr>
          <a:xfrm>
            <a:off x="210352" y="4679881"/>
            <a:ext cx="5596404" cy="646331"/>
          </a:xfrm>
          <a:prstGeom prst="rect">
            <a:avLst/>
          </a:prstGeom>
        </p:spPr>
        <p:txBody>
          <a:bodyPr wrap="none">
            <a:spAutoFit/>
          </a:bodyPr>
          <a:lstStyle/>
          <a:p>
            <a:r>
              <a:rPr lang="nl-NL" sz="3600" b="1" dirty="0"/>
              <a:t>Arbeidsomstandigheden</a:t>
            </a:r>
          </a:p>
        </p:txBody>
      </p:sp>
      <p:pic>
        <p:nvPicPr>
          <p:cNvPr id="9" name="Afbeelding 8">
            <a:extLst>
              <a:ext uri="{FF2B5EF4-FFF2-40B4-BE49-F238E27FC236}">
                <a16:creationId xmlns:a16="http://schemas.microsoft.com/office/drawing/2014/main" id="{FD92A691-D4ED-4E55-9E22-59BAF0133836}"/>
              </a:ext>
            </a:extLst>
          </p:cNvPr>
          <p:cNvPicPr>
            <a:picLocks noChangeAspect="1"/>
          </p:cNvPicPr>
          <p:nvPr/>
        </p:nvPicPr>
        <p:blipFill>
          <a:blip r:embed="rId3"/>
          <a:stretch>
            <a:fillRect/>
          </a:stretch>
        </p:blipFill>
        <p:spPr>
          <a:xfrm>
            <a:off x="6385246" y="3302690"/>
            <a:ext cx="3948140" cy="2627308"/>
          </a:xfrm>
          <a:prstGeom prst="rect">
            <a:avLst/>
          </a:prstGeom>
        </p:spPr>
      </p:pic>
    </p:spTree>
    <p:extLst>
      <p:ext uri="{BB962C8B-B14F-4D97-AF65-F5344CB8AC3E}">
        <p14:creationId xmlns:p14="http://schemas.microsoft.com/office/powerpoint/2010/main" val="306276759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96BA6BF5-63F7-4CAB-9D1E-7F14DEACBE28}"/>
              </a:ext>
            </a:extLst>
          </p:cNvPr>
          <p:cNvSpPr/>
          <p:nvPr/>
        </p:nvSpPr>
        <p:spPr>
          <a:xfrm>
            <a:off x="755650" y="1526739"/>
            <a:ext cx="10680700" cy="3046988"/>
          </a:xfrm>
          <a:prstGeom prst="rect">
            <a:avLst/>
          </a:prstGeom>
        </p:spPr>
        <p:txBody>
          <a:bodyPr wrap="square">
            <a:spAutoFit/>
          </a:bodyPr>
          <a:lstStyle/>
          <a:p>
            <a:r>
              <a:rPr lang="nl-NL" sz="2400" dirty="0"/>
              <a:t>Er zijn zes belangrijke aandachtspunten, waar je bij arbeidsomstandigheden op moet letten:</a:t>
            </a:r>
          </a:p>
          <a:p>
            <a:r>
              <a:rPr lang="nl-NL" sz="2400" dirty="0"/>
              <a:t>•	fysieke belasting of lichamelijke belasting;</a:t>
            </a:r>
          </a:p>
          <a:p>
            <a:r>
              <a:rPr lang="nl-NL" sz="2400" dirty="0"/>
              <a:t>•	stress en werkdruk;</a:t>
            </a:r>
          </a:p>
          <a:p>
            <a:r>
              <a:rPr lang="nl-NL" sz="2400" dirty="0"/>
              <a:t>•	klimaat;</a:t>
            </a:r>
          </a:p>
          <a:p>
            <a:r>
              <a:rPr lang="nl-NL" sz="2400" dirty="0"/>
              <a:t>•	lawaai en trillingen; </a:t>
            </a:r>
          </a:p>
          <a:p>
            <a:r>
              <a:rPr lang="nl-NL" sz="2400" dirty="0"/>
              <a:t>•	ongevallen en veiligheid;</a:t>
            </a:r>
          </a:p>
          <a:p>
            <a:r>
              <a:rPr lang="nl-NL" sz="2400" dirty="0"/>
              <a:t>•	giftige en gevaarlijke stoffen.</a:t>
            </a:r>
          </a:p>
        </p:txBody>
      </p:sp>
      <p:pic>
        <p:nvPicPr>
          <p:cNvPr id="3" name="Afbeelding 2">
            <a:extLst>
              <a:ext uri="{FF2B5EF4-FFF2-40B4-BE49-F238E27FC236}">
                <a16:creationId xmlns:a16="http://schemas.microsoft.com/office/drawing/2014/main" id="{DAA2316D-68A6-444D-8658-0F8BE59008FC}"/>
              </a:ext>
            </a:extLst>
          </p:cNvPr>
          <p:cNvPicPr>
            <a:picLocks noChangeAspect="1"/>
          </p:cNvPicPr>
          <p:nvPr/>
        </p:nvPicPr>
        <p:blipFill>
          <a:blip r:embed="rId2"/>
          <a:stretch>
            <a:fillRect/>
          </a:stretch>
        </p:blipFill>
        <p:spPr>
          <a:xfrm>
            <a:off x="8160647" y="2521595"/>
            <a:ext cx="2273984" cy="2052132"/>
          </a:xfrm>
          <a:prstGeom prst="rect">
            <a:avLst/>
          </a:prstGeom>
        </p:spPr>
      </p:pic>
    </p:spTree>
    <p:extLst>
      <p:ext uri="{BB962C8B-B14F-4D97-AF65-F5344CB8AC3E}">
        <p14:creationId xmlns:p14="http://schemas.microsoft.com/office/powerpoint/2010/main" val="26122037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96BA6BF5-63F7-4CAB-9D1E-7F14DEACBE28}"/>
              </a:ext>
            </a:extLst>
          </p:cNvPr>
          <p:cNvSpPr/>
          <p:nvPr/>
        </p:nvSpPr>
        <p:spPr>
          <a:xfrm>
            <a:off x="755650" y="1526739"/>
            <a:ext cx="9594298" cy="2677656"/>
          </a:xfrm>
          <a:prstGeom prst="rect">
            <a:avLst/>
          </a:prstGeom>
        </p:spPr>
        <p:txBody>
          <a:bodyPr wrap="square">
            <a:spAutoFit/>
          </a:bodyPr>
          <a:lstStyle/>
          <a:p>
            <a:r>
              <a:rPr lang="nl-NL" sz="2400" dirty="0"/>
              <a:t>fysieke belasting of lichamelijke belasting;</a:t>
            </a:r>
          </a:p>
          <a:p>
            <a:endParaRPr lang="nl-NL" sz="2400" dirty="0"/>
          </a:p>
          <a:p>
            <a:r>
              <a:rPr lang="nl-NL" sz="2400" dirty="0"/>
              <a:t>Meestal is de handeling zelf niet gevaarlijk. Maar in combinatie met andere omstandigheden kan het wel te veel zijn. Zwaar tillen is bijvoorbeeld niet goed. Het wordt echter echt een probleem als je daarbij moet bukken of ver moet reiken. Niet alleen de kracht, maar ook je houding of de bewegingen die je erbij maakt, zijn belangrijk	</a:t>
            </a:r>
          </a:p>
        </p:txBody>
      </p:sp>
      <p:pic>
        <p:nvPicPr>
          <p:cNvPr id="3" name="Afbeelding 2">
            <a:extLst>
              <a:ext uri="{FF2B5EF4-FFF2-40B4-BE49-F238E27FC236}">
                <a16:creationId xmlns:a16="http://schemas.microsoft.com/office/drawing/2014/main" id="{0A7C440F-1A07-4221-B564-CEC5920F5138}"/>
              </a:ext>
            </a:extLst>
          </p:cNvPr>
          <p:cNvPicPr>
            <a:picLocks noChangeAspect="1"/>
          </p:cNvPicPr>
          <p:nvPr/>
        </p:nvPicPr>
        <p:blipFill>
          <a:blip r:embed="rId2"/>
          <a:stretch>
            <a:fillRect/>
          </a:stretch>
        </p:blipFill>
        <p:spPr>
          <a:xfrm>
            <a:off x="755650" y="4258425"/>
            <a:ext cx="8148119" cy="2145671"/>
          </a:xfrm>
          <a:prstGeom prst="rect">
            <a:avLst/>
          </a:prstGeom>
        </p:spPr>
      </p:pic>
    </p:spTree>
    <p:extLst>
      <p:ext uri="{BB962C8B-B14F-4D97-AF65-F5344CB8AC3E}">
        <p14:creationId xmlns:p14="http://schemas.microsoft.com/office/powerpoint/2010/main" val="36183709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pic>
        <p:nvPicPr>
          <p:cNvPr id="3" name="Afbeelding 2">
            <a:extLst>
              <a:ext uri="{FF2B5EF4-FFF2-40B4-BE49-F238E27FC236}">
                <a16:creationId xmlns:a16="http://schemas.microsoft.com/office/drawing/2014/main" id="{0A7C440F-1A07-4221-B564-CEC5920F5138}"/>
              </a:ext>
            </a:extLst>
          </p:cNvPr>
          <p:cNvPicPr>
            <a:picLocks noChangeAspect="1"/>
          </p:cNvPicPr>
          <p:nvPr/>
        </p:nvPicPr>
        <p:blipFill>
          <a:blip r:embed="rId2"/>
          <a:stretch>
            <a:fillRect/>
          </a:stretch>
        </p:blipFill>
        <p:spPr>
          <a:xfrm>
            <a:off x="755650" y="4258425"/>
            <a:ext cx="8148119" cy="2145671"/>
          </a:xfrm>
          <a:prstGeom prst="rect">
            <a:avLst/>
          </a:prstGeom>
        </p:spPr>
      </p:pic>
      <p:sp>
        <p:nvSpPr>
          <p:cNvPr id="4" name="Rechthoek 3">
            <a:extLst>
              <a:ext uri="{FF2B5EF4-FFF2-40B4-BE49-F238E27FC236}">
                <a16:creationId xmlns:a16="http://schemas.microsoft.com/office/drawing/2014/main" id="{DC1AD0C6-339C-4448-B3AB-6B4FB42263A4}"/>
              </a:ext>
            </a:extLst>
          </p:cNvPr>
          <p:cNvSpPr/>
          <p:nvPr/>
        </p:nvSpPr>
        <p:spPr>
          <a:xfrm>
            <a:off x="649356" y="1306913"/>
            <a:ext cx="10614991" cy="2677656"/>
          </a:xfrm>
          <a:prstGeom prst="rect">
            <a:avLst/>
          </a:prstGeom>
        </p:spPr>
        <p:txBody>
          <a:bodyPr wrap="square">
            <a:spAutoFit/>
          </a:bodyPr>
          <a:lstStyle/>
          <a:p>
            <a:r>
              <a:rPr lang="nl-NL" sz="2400" dirty="0"/>
              <a:t>Fysieke belasting is te voorkomen door:</a:t>
            </a:r>
          </a:p>
          <a:p>
            <a:r>
              <a:rPr lang="nl-NL" sz="2400" dirty="0"/>
              <a:t>• zorg voor afwisseling in het werk bij staan, lopen en zitten;</a:t>
            </a:r>
          </a:p>
          <a:p>
            <a:r>
              <a:rPr lang="nl-NL" sz="2400" dirty="0"/>
              <a:t>• doe de werkzaamheden op ellebooghoogte;</a:t>
            </a:r>
          </a:p>
          <a:p>
            <a:r>
              <a:rPr lang="nl-NL" sz="2400" dirty="0"/>
              <a:t>• werk niet in een voorovergebogen houding;</a:t>
            </a:r>
          </a:p>
          <a:p>
            <a:r>
              <a:rPr lang="nl-NL" sz="2400" dirty="0"/>
              <a:t>• werk niet te vaak met het bovenlichaam in een gedraaide houding;</a:t>
            </a:r>
          </a:p>
          <a:p>
            <a:r>
              <a:rPr lang="nl-NL" sz="2400" dirty="0"/>
              <a:t>• til niet te vaak lasten van meer dan 25 kg met de hand;</a:t>
            </a:r>
          </a:p>
          <a:p>
            <a:r>
              <a:rPr lang="nl-NL" sz="2400" dirty="0"/>
              <a:t>• zorg dat er hulpmiddelen zijn zoals een </a:t>
            </a:r>
            <a:r>
              <a:rPr lang="nl-NL" sz="2400" dirty="0" err="1"/>
              <a:t>heflift</a:t>
            </a:r>
            <a:r>
              <a:rPr lang="nl-NL" sz="2400" dirty="0"/>
              <a:t> of kraan.</a:t>
            </a:r>
          </a:p>
        </p:txBody>
      </p:sp>
    </p:spTree>
    <p:extLst>
      <p:ext uri="{BB962C8B-B14F-4D97-AF65-F5344CB8AC3E}">
        <p14:creationId xmlns:p14="http://schemas.microsoft.com/office/powerpoint/2010/main" val="2131775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96BA6BF5-63F7-4CAB-9D1E-7F14DEACBE28}"/>
              </a:ext>
            </a:extLst>
          </p:cNvPr>
          <p:cNvSpPr/>
          <p:nvPr/>
        </p:nvSpPr>
        <p:spPr>
          <a:xfrm>
            <a:off x="755650" y="2041939"/>
            <a:ext cx="9036049" cy="3785652"/>
          </a:xfrm>
          <a:prstGeom prst="rect">
            <a:avLst/>
          </a:prstGeom>
        </p:spPr>
        <p:txBody>
          <a:bodyPr wrap="square">
            <a:spAutoFit/>
          </a:bodyPr>
          <a:lstStyle/>
          <a:p>
            <a:r>
              <a:rPr lang="nl-NL" sz="2400" dirty="0"/>
              <a:t>Stress en werkdruk</a:t>
            </a:r>
          </a:p>
          <a:p>
            <a:endParaRPr lang="nl-NL" sz="2400" dirty="0"/>
          </a:p>
          <a:p>
            <a:r>
              <a:rPr lang="nl-NL" sz="2400" dirty="0"/>
              <a:t>De oogsttijd is een spannende tijd. Als de prijzen goed zijn, moet er in een korte tijd veel werk worden gedaan. De meeste bedrijven zijn hier wel op ingericht. Maar als een aantal zaken tegenwerken en het werk hoopt zich op, dan raakt iedereen snel geïrriteerd.</a:t>
            </a:r>
          </a:p>
          <a:p>
            <a:endParaRPr lang="nl-NL" sz="2400" dirty="0"/>
          </a:p>
          <a:p>
            <a:r>
              <a:rPr lang="nl-NL" sz="2400" dirty="0"/>
              <a:t>Organiseer het werk daarom een aantal weken van tevoren, maar kan dat in deze markt wel?????</a:t>
            </a:r>
          </a:p>
        </p:txBody>
      </p:sp>
      <p:pic>
        <p:nvPicPr>
          <p:cNvPr id="3" name="Afbeelding 2">
            <a:extLst>
              <a:ext uri="{FF2B5EF4-FFF2-40B4-BE49-F238E27FC236}">
                <a16:creationId xmlns:a16="http://schemas.microsoft.com/office/drawing/2014/main" id="{1A6295B7-5805-4E16-B97A-8048CF56D0A4}"/>
              </a:ext>
            </a:extLst>
          </p:cNvPr>
          <p:cNvPicPr>
            <a:picLocks noChangeAspect="1"/>
          </p:cNvPicPr>
          <p:nvPr/>
        </p:nvPicPr>
        <p:blipFill>
          <a:blip r:embed="rId2"/>
          <a:stretch>
            <a:fillRect/>
          </a:stretch>
        </p:blipFill>
        <p:spPr>
          <a:xfrm>
            <a:off x="8495175" y="225286"/>
            <a:ext cx="3315924" cy="2409829"/>
          </a:xfrm>
          <a:prstGeom prst="rect">
            <a:avLst/>
          </a:prstGeom>
        </p:spPr>
      </p:pic>
    </p:spTree>
    <p:extLst>
      <p:ext uri="{BB962C8B-B14F-4D97-AF65-F5344CB8AC3E}">
        <p14:creationId xmlns:p14="http://schemas.microsoft.com/office/powerpoint/2010/main" val="530350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96BA6BF5-63F7-4CAB-9D1E-7F14DEACBE28}"/>
              </a:ext>
            </a:extLst>
          </p:cNvPr>
          <p:cNvSpPr/>
          <p:nvPr/>
        </p:nvSpPr>
        <p:spPr>
          <a:xfrm>
            <a:off x="755650" y="1526739"/>
            <a:ext cx="9846089" cy="4524315"/>
          </a:xfrm>
          <a:prstGeom prst="rect">
            <a:avLst/>
          </a:prstGeom>
        </p:spPr>
        <p:txBody>
          <a:bodyPr wrap="square">
            <a:spAutoFit/>
          </a:bodyPr>
          <a:lstStyle/>
          <a:p>
            <a:r>
              <a:rPr lang="nl-NL" sz="2400" dirty="0"/>
              <a:t>Klimaat</a:t>
            </a:r>
          </a:p>
          <a:p>
            <a:endParaRPr lang="nl-NL" sz="2400" dirty="0"/>
          </a:p>
          <a:p>
            <a:r>
              <a:rPr lang="nl-NL" sz="2400" dirty="0"/>
              <a:t>In een aantal teelten vinden veel van de oogstwerkzaamheden plaats in de open lucht. Bij teelten onder glas is het vaak erg warm en vochtig. Het weer is nu eenmaal niette voorspellen. Werken op een mooie zonnige dag met een licht briesje en een temperatuur van 18 C is zeer aangenaam. De arbeidsproductiviteit is hoger en het lichaam wordt minder belast. </a:t>
            </a:r>
          </a:p>
          <a:p>
            <a:r>
              <a:rPr lang="nl-NL" sz="2400" dirty="0"/>
              <a:t>Vermijd daarom hoge temperaturen door bijvoorbeeld van ’s ochtends vroeg tot 13.00uur te werken.</a:t>
            </a:r>
          </a:p>
          <a:p>
            <a:r>
              <a:rPr lang="nl-NL" sz="2400" dirty="0"/>
              <a:t>Bij werken op de vollegrond en in de boomkwekerij kan het koud en regenachtig zijn. Goede werk en regenkleding is dan een vereiste.</a:t>
            </a:r>
          </a:p>
        </p:txBody>
      </p:sp>
      <p:pic>
        <p:nvPicPr>
          <p:cNvPr id="3" name="Afbeelding 2">
            <a:extLst>
              <a:ext uri="{FF2B5EF4-FFF2-40B4-BE49-F238E27FC236}">
                <a16:creationId xmlns:a16="http://schemas.microsoft.com/office/drawing/2014/main" id="{DE476308-D3E6-4FBE-BD78-54530DEF30A3}"/>
              </a:ext>
            </a:extLst>
          </p:cNvPr>
          <p:cNvPicPr>
            <a:picLocks noChangeAspect="1"/>
          </p:cNvPicPr>
          <p:nvPr/>
        </p:nvPicPr>
        <p:blipFill>
          <a:blip r:embed="rId2"/>
          <a:stretch>
            <a:fillRect/>
          </a:stretch>
        </p:blipFill>
        <p:spPr>
          <a:xfrm>
            <a:off x="8502235" y="229981"/>
            <a:ext cx="3388970" cy="1772064"/>
          </a:xfrm>
          <a:prstGeom prst="rect">
            <a:avLst/>
          </a:prstGeom>
        </p:spPr>
      </p:pic>
    </p:spTree>
    <p:extLst>
      <p:ext uri="{BB962C8B-B14F-4D97-AF65-F5344CB8AC3E}">
        <p14:creationId xmlns:p14="http://schemas.microsoft.com/office/powerpoint/2010/main" val="39416032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96BA6BF5-63F7-4CAB-9D1E-7F14DEACBE28}"/>
              </a:ext>
            </a:extLst>
          </p:cNvPr>
          <p:cNvSpPr/>
          <p:nvPr/>
        </p:nvSpPr>
        <p:spPr>
          <a:xfrm>
            <a:off x="755649" y="1526739"/>
            <a:ext cx="9554541" cy="3785652"/>
          </a:xfrm>
          <a:prstGeom prst="rect">
            <a:avLst/>
          </a:prstGeom>
        </p:spPr>
        <p:txBody>
          <a:bodyPr wrap="square">
            <a:spAutoFit/>
          </a:bodyPr>
          <a:lstStyle/>
          <a:p>
            <a:r>
              <a:rPr lang="nl-NL" sz="2400" dirty="0"/>
              <a:t>Lawaai en trillingen</a:t>
            </a:r>
          </a:p>
          <a:p>
            <a:endParaRPr lang="nl-NL" sz="2400" dirty="0"/>
          </a:p>
          <a:p>
            <a:r>
              <a:rPr lang="nl-NL" sz="2400" dirty="0"/>
              <a:t>Je kunt je ogen beschermen tegen fel licht door je ogen dicht te doen. Maar tegen te veel lawaai kun je je oren moeilijker beschermen. </a:t>
            </a:r>
          </a:p>
          <a:p>
            <a:r>
              <a:rPr lang="nl-NL" sz="2400" dirty="0"/>
              <a:t>Vooral monotoon geluid van een geluidssterkte van 80 dB(A) of hoger geeft op den duur gehoorbeschadigingen. Dit gaat sluipend! Het geluid van een sorteermachine met een radio op de achtergrond of een machine met veel bewegende delen zonder afscherming is meestal sterker dan de grens van 80 dB(A).</a:t>
            </a:r>
          </a:p>
        </p:txBody>
      </p:sp>
      <p:pic>
        <p:nvPicPr>
          <p:cNvPr id="3" name="Afbeelding 2">
            <a:extLst>
              <a:ext uri="{FF2B5EF4-FFF2-40B4-BE49-F238E27FC236}">
                <a16:creationId xmlns:a16="http://schemas.microsoft.com/office/drawing/2014/main" id="{0628C949-15DB-49D7-A469-C7399BFA9CC0}"/>
              </a:ext>
            </a:extLst>
          </p:cNvPr>
          <p:cNvPicPr>
            <a:picLocks noChangeAspect="1"/>
          </p:cNvPicPr>
          <p:nvPr/>
        </p:nvPicPr>
        <p:blipFill>
          <a:blip r:embed="rId2"/>
          <a:stretch>
            <a:fillRect/>
          </a:stretch>
        </p:blipFill>
        <p:spPr>
          <a:xfrm>
            <a:off x="9216885" y="208539"/>
            <a:ext cx="2705100" cy="1685925"/>
          </a:xfrm>
          <a:prstGeom prst="rect">
            <a:avLst/>
          </a:prstGeom>
        </p:spPr>
      </p:pic>
    </p:spTree>
    <p:extLst>
      <p:ext uri="{BB962C8B-B14F-4D97-AF65-F5344CB8AC3E}">
        <p14:creationId xmlns:p14="http://schemas.microsoft.com/office/powerpoint/2010/main" val="353534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96BA6BF5-63F7-4CAB-9D1E-7F14DEACBE28}"/>
              </a:ext>
            </a:extLst>
          </p:cNvPr>
          <p:cNvSpPr/>
          <p:nvPr/>
        </p:nvSpPr>
        <p:spPr>
          <a:xfrm>
            <a:off x="755649" y="1526739"/>
            <a:ext cx="9554541" cy="3416320"/>
          </a:xfrm>
          <a:prstGeom prst="rect">
            <a:avLst/>
          </a:prstGeom>
        </p:spPr>
        <p:txBody>
          <a:bodyPr wrap="square">
            <a:spAutoFit/>
          </a:bodyPr>
          <a:lstStyle/>
          <a:p>
            <a:r>
              <a:rPr lang="nl-NL" sz="2400" dirty="0"/>
              <a:t>Lawaai en trillingen</a:t>
            </a:r>
          </a:p>
          <a:p>
            <a:endParaRPr lang="nl-NL" sz="2400" dirty="0"/>
          </a:p>
          <a:p>
            <a:r>
              <a:rPr lang="nl-NL" sz="2400" dirty="0"/>
              <a:t>Geluid is een trilling, maar er zijn ook andere trillingen (of als het heel langzaam gaat, heet het schokken) die gevaarlijk zijn. Ga maar eens met een trekker over een bevroren stuk geploegd land rijden of met een auto over slechte wegen. Al snel ben je moe!</a:t>
            </a:r>
          </a:p>
          <a:p>
            <a:r>
              <a:rPr lang="nl-NL" sz="2400" dirty="0"/>
              <a:t>Trillingen van machines kunnen delen van het lichaam extra aanpakken. Bijvoorbeeld drie trillingen per seconde is extra gevaarlijk voor de nieren.</a:t>
            </a:r>
          </a:p>
        </p:txBody>
      </p:sp>
      <p:pic>
        <p:nvPicPr>
          <p:cNvPr id="3" name="Afbeelding 2">
            <a:extLst>
              <a:ext uri="{FF2B5EF4-FFF2-40B4-BE49-F238E27FC236}">
                <a16:creationId xmlns:a16="http://schemas.microsoft.com/office/drawing/2014/main" id="{747C5BE5-2A13-4A71-955E-EF5A10C01CD4}"/>
              </a:ext>
            </a:extLst>
          </p:cNvPr>
          <p:cNvPicPr>
            <a:picLocks noChangeAspect="1"/>
          </p:cNvPicPr>
          <p:nvPr/>
        </p:nvPicPr>
        <p:blipFill>
          <a:blip r:embed="rId2"/>
          <a:stretch>
            <a:fillRect/>
          </a:stretch>
        </p:blipFill>
        <p:spPr>
          <a:xfrm>
            <a:off x="9005266" y="352839"/>
            <a:ext cx="2609850" cy="1752600"/>
          </a:xfrm>
          <a:prstGeom prst="rect">
            <a:avLst/>
          </a:prstGeom>
        </p:spPr>
      </p:pic>
    </p:spTree>
    <p:extLst>
      <p:ext uri="{BB962C8B-B14F-4D97-AF65-F5344CB8AC3E}">
        <p14:creationId xmlns:p14="http://schemas.microsoft.com/office/powerpoint/2010/main" val="220990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96BA6BF5-63F7-4CAB-9D1E-7F14DEACBE28}"/>
              </a:ext>
            </a:extLst>
          </p:cNvPr>
          <p:cNvSpPr/>
          <p:nvPr/>
        </p:nvSpPr>
        <p:spPr>
          <a:xfrm>
            <a:off x="755650" y="1526739"/>
            <a:ext cx="9885846" cy="4154984"/>
          </a:xfrm>
          <a:prstGeom prst="rect">
            <a:avLst/>
          </a:prstGeom>
        </p:spPr>
        <p:txBody>
          <a:bodyPr wrap="square">
            <a:spAutoFit/>
          </a:bodyPr>
          <a:lstStyle/>
          <a:p>
            <a:r>
              <a:rPr lang="nl-NL" sz="2400" dirty="0"/>
              <a:t>Ongevallen en veiligheid</a:t>
            </a:r>
          </a:p>
          <a:p>
            <a:endParaRPr lang="nl-NL" sz="2400" dirty="0"/>
          </a:p>
          <a:p>
            <a:r>
              <a:rPr lang="nl-NL" sz="2400" dirty="0"/>
              <a:t>Onder invloed van stress komen nogal eens bijna-ongelukken voor. Je kent de volgende situatie wel. </a:t>
            </a:r>
          </a:p>
          <a:p>
            <a:r>
              <a:rPr lang="nl-NL" sz="2400" dirty="0"/>
              <a:t>De tijd dringt, maar je werk moet toch nog snel af. Opeens is er een storing in de machine en een ophoping van het product. Je laat de machine draaien, want dan kun je de ophoping gemakkelijker verwijderen. Even niet opletten, uitglijden of de prop schiet plotseling door en je verliest je evenwicht. Vooral als het onderhoud van de bescherming om de </a:t>
            </a:r>
            <a:r>
              <a:rPr lang="nl-NL" sz="2400" dirty="0" err="1"/>
              <a:t>tussenas</a:t>
            </a:r>
            <a:r>
              <a:rPr lang="nl-NL" sz="2400" dirty="0"/>
              <a:t> of kettingen niet helemaal in orde is, ontstaan er vanzelf gevaarlijke situaties.</a:t>
            </a:r>
          </a:p>
        </p:txBody>
      </p:sp>
      <p:pic>
        <p:nvPicPr>
          <p:cNvPr id="4" name="Afbeelding 3">
            <a:extLst>
              <a:ext uri="{FF2B5EF4-FFF2-40B4-BE49-F238E27FC236}">
                <a16:creationId xmlns:a16="http://schemas.microsoft.com/office/drawing/2014/main" id="{12233DBB-8B37-4C8F-B35F-1ED2B839691F}"/>
              </a:ext>
            </a:extLst>
          </p:cNvPr>
          <p:cNvPicPr>
            <a:picLocks noChangeAspect="1"/>
          </p:cNvPicPr>
          <p:nvPr/>
        </p:nvPicPr>
        <p:blipFill>
          <a:blip r:embed="rId2"/>
          <a:stretch>
            <a:fillRect/>
          </a:stretch>
        </p:blipFill>
        <p:spPr>
          <a:xfrm>
            <a:off x="9515889" y="332072"/>
            <a:ext cx="2251213" cy="1688410"/>
          </a:xfrm>
          <a:prstGeom prst="rect">
            <a:avLst/>
          </a:prstGeom>
        </p:spPr>
      </p:pic>
    </p:spTree>
    <p:extLst>
      <p:ext uri="{BB962C8B-B14F-4D97-AF65-F5344CB8AC3E}">
        <p14:creationId xmlns:p14="http://schemas.microsoft.com/office/powerpoint/2010/main" val="4205537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96BA6BF5-63F7-4CAB-9D1E-7F14DEACBE28}"/>
              </a:ext>
            </a:extLst>
          </p:cNvPr>
          <p:cNvSpPr/>
          <p:nvPr/>
        </p:nvSpPr>
        <p:spPr>
          <a:xfrm>
            <a:off x="755649" y="1526739"/>
            <a:ext cx="9395515" cy="2585323"/>
          </a:xfrm>
          <a:prstGeom prst="rect">
            <a:avLst/>
          </a:prstGeom>
        </p:spPr>
        <p:txBody>
          <a:bodyPr wrap="square">
            <a:spAutoFit/>
          </a:bodyPr>
          <a:lstStyle/>
          <a:p>
            <a:r>
              <a:rPr lang="nl-NL" sz="2400" dirty="0"/>
              <a:t>Giftige en gevaarlijke stoffen</a:t>
            </a:r>
          </a:p>
          <a:p>
            <a:endParaRPr lang="nl-NL" sz="2400" dirty="0"/>
          </a:p>
          <a:p>
            <a:r>
              <a:rPr lang="nl-NL" sz="2400" dirty="0"/>
              <a:t>Deze stoffen kun je vaak niet eens zien. Weet je nog wanneer er voor het laatst een insectenbestrijding is toegepast in de teelt? Dit hoeft niet eens een probleem te zijn, zolang je handen of je huid maar niet in contact komen met het middel.</a:t>
            </a:r>
          </a:p>
          <a:p>
            <a:endParaRPr lang="nl-NL" dirty="0"/>
          </a:p>
        </p:txBody>
      </p:sp>
      <p:pic>
        <p:nvPicPr>
          <p:cNvPr id="3" name="Afbeelding 2">
            <a:extLst>
              <a:ext uri="{FF2B5EF4-FFF2-40B4-BE49-F238E27FC236}">
                <a16:creationId xmlns:a16="http://schemas.microsoft.com/office/drawing/2014/main" id="{E18C1C45-EEF6-44F6-9A1A-F115CB9D2954}"/>
              </a:ext>
            </a:extLst>
          </p:cNvPr>
          <p:cNvPicPr>
            <a:picLocks noChangeAspect="1"/>
          </p:cNvPicPr>
          <p:nvPr/>
        </p:nvPicPr>
        <p:blipFill>
          <a:blip r:embed="rId2"/>
          <a:stretch>
            <a:fillRect/>
          </a:stretch>
        </p:blipFill>
        <p:spPr>
          <a:xfrm>
            <a:off x="3604694" y="4112062"/>
            <a:ext cx="4364314" cy="2331425"/>
          </a:xfrm>
          <a:prstGeom prst="rect">
            <a:avLst/>
          </a:prstGeom>
        </p:spPr>
      </p:pic>
    </p:spTree>
    <p:extLst>
      <p:ext uri="{BB962C8B-B14F-4D97-AF65-F5344CB8AC3E}">
        <p14:creationId xmlns:p14="http://schemas.microsoft.com/office/powerpoint/2010/main" val="39921316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96BA6BF5-63F7-4CAB-9D1E-7F14DEACBE28}"/>
              </a:ext>
            </a:extLst>
          </p:cNvPr>
          <p:cNvSpPr/>
          <p:nvPr/>
        </p:nvSpPr>
        <p:spPr>
          <a:xfrm>
            <a:off x="755649" y="1526739"/>
            <a:ext cx="9819585" cy="4154984"/>
          </a:xfrm>
          <a:prstGeom prst="rect">
            <a:avLst/>
          </a:prstGeom>
        </p:spPr>
        <p:txBody>
          <a:bodyPr wrap="square">
            <a:spAutoFit/>
          </a:bodyPr>
          <a:lstStyle/>
          <a:p>
            <a:r>
              <a:rPr lang="nl-NL" sz="2400" dirty="0"/>
              <a:t>Giftige en gevaarlijke stoffen</a:t>
            </a:r>
          </a:p>
          <a:p>
            <a:r>
              <a:rPr lang="nl-NL" sz="2400" dirty="0"/>
              <a:t>Niet alleen chemicaliën zijn een bedreiging. Een ander gevaar is de kans op blootstelling aan biologische stoffen zoals schimmels, bacteriën en virussen. Ook hiertegen kun je voorzorgsmaatregelen treffen. Dat kan door beschermende kleding te dragen, adembescherming, goede werkvoorschriften en handschoenen. </a:t>
            </a:r>
          </a:p>
          <a:p>
            <a:r>
              <a:rPr lang="nl-NL" sz="2400" dirty="0"/>
              <a:t>Ook tegen stof van substraten en isolatiematerialen (steenwol, glaswol) moet je je goed beschermen. Daarnaast is er het risico van ziekten die door planten en dieren worden overgebracht. Voorbeelden hiervan zijn allergieën (huiduitslag) en </a:t>
            </a:r>
            <a:r>
              <a:rPr lang="nl-NL" sz="2400" dirty="0" err="1"/>
              <a:t>carabevorderende</a:t>
            </a:r>
            <a:r>
              <a:rPr lang="nl-NL" sz="2400" dirty="0"/>
              <a:t> (ziekte van de luchtwegen, zoals astma) stoffen.</a:t>
            </a:r>
          </a:p>
        </p:txBody>
      </p:sp>
      <p:pic>
        <p:nvPicPr>
          <p:cNvPr id="3" name="Afbeelding 2">
            <a:extLst>
              <a:ext uri="{FF2B5EF4-FFF2-40B4-BE49-F238E27FC236}">
                <a16:creationId xmlns:a16="http://schemas.microsoft.com/office/drawing/2014/main" id="{E0F6CB28-10B4-4A9B-842B-ECDCB8A20E72}"/>
              </a:ext>
            </a:extLst>
          </p:cNvPr>
          <p:cNvPicPr>
            <a:picLocks noChangeAspect="1"/>
          </p:cNvPicPr>
          <p:nvPr/>
        </p:nvPicPr>
        <p:blipFill>
          <a:blip r:embed="rId2"/>
          <a:stretch>
            <a:fillRect/>
          </a:stretch>
        </p:blipFill>
        <p:spPr>
          <a:xfrm>
            <a:off x="8885789" y="284739"/>
            <a:ext cx="2981325" cy="1533525"/>
          </a:xfrm>
          <a:prstGeom prst="rect">
            <a:avLst/>
          </a:prstGeom>
        </p:spPr>
      </p:pic>
      <p:pic>
        <p:nvPicPr>
          <p:cNvPr id="4" name="Afbeelding 3">
            <a:extLst>
              <a:ext uri="{FF2B5EF4-FFF2-40B4-BE49-F238E27FC236}">
                <a16:creationId xmlns:a16="http://schemas.microsoft.com/office/drawing/2014/main" id="{72F6546C-8200-43CD-8187-89A40CC2FE7E}"/>
              </a:ext>
            </a:extLst>
          </p:cNvPr>
          <p:cNvPicPr>
            <a:picLocks noChangeAspect="1"/>
          </p:cNvPicPr>
          <p:nvPr/>
        </p:nvPicPr>
        <p:blipFill>
          <a:blip r:embed="rId3"/>
          <a:stretch>
            <a:fillRect/>
          </a:stretch>
        </p:blipFill>
        <p:spPr>
          <a:xfrm>
            <a:off x="9121776" y="5028455"/>
            <a:ext cx="2871441" cy="1554810"/>
          </a:xfrm>
          <a:prstGeom prst="rect">
            <a:avLst/>
          </a:prstGeom>
        </p:spPr>
      </p:pic>
    </p:spTree>
    <p:extLst>
      <p:ext uri="{BB962C8B-B14F-4D97-AF65-F5344CB8AC3E}">
        <p14:creationId xmlns:p14="http://schemas.microsoft.com/office/powerpoint/2010/main" val="31220399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902848" y="375277"/>
            <a:ext cx="7901522" cy="3170099"/>
          </a:xfrm>
          <a:prstGeom prst="rect">
            <a:avLst/>
          </a:prstGeom>
          <a:noFill/>
        </p:spPr>
        <p:txBody>
          <a:bodyPr wrap="none" rtlCol="0">
            <a:spAutoFit/>
          </a:bodyPr>
          <a:lstStyle/>
          <a:p>
            <a:r>
              <a:rPr lang="nl-NL" sz="4400" dirty="0"/>
              <a:t>Les 5 Wat gaan we doen?</a:t>
            </a:r>
          </a:p>
          <a:p>
            <a:endParaRPr lang="nl-NL" sz="4400" dirty="0"/>
          </a:p>
          <a:p>
            <a:pPr marL="571500" indent="-571500">
              <a:buFontTx/>
              <a:buChar char="-"/>
            </a:pPr>
            <a:r>
              <a:rPr lang="nl-NL" sz="2800" dirty="0"/>
              <a:t>Opfrissen wat hebben we gedaan tot nu?</a:t>
            </a:r>
          </a:p>
          <a:p>
            <a:pPr marL="571500" indent="-571500">
              <a:buFontTx/>
              <a:buChar char="-"/>
            </a:pPr>
            <a:r>
              <a:rPr lang="nl-NL" sz="2800" dirty="0"/>
              <a:t>Theorie Arbeid</a:t>
            </a:r>
          </a:p>
          <a:p>
            <a:r>
              <a:rPr lang="nl-NL" sz="2800" dirty="0"/>
              <a:t>-     Uitleg leren plantenteelt/kennis voor de toets</a:t>
            </a:r>
          </a:p>
          <a:p>
            <a:r>
              <a:rPr lang="nl-NL" sz="2800" dirty="0"/>
              <a:t>-     Opdracht ARBO	</a:t>
            </a:r>
          </a:p>
        </p:txBody>
      </p:sp>
      <p:pic>
        <p:nvPicPr>
          <p:cNvPr id="5" name="Afbeelding 4">
            <a:extLst>
              <a:ext uri="{FF2B5EF4-FFF2-40B4-BE49-F238E27FC236}">
                <a16:creationId xmlns:a16="http://schemas.microsoft.com/office/drawing/2014/main" id="{3F19C16F-E46D-4F42-A4D2-189C54D6FAA6}"/>
              </a:ext>
            </a:extLst>
          </p:cNvPr>
          <p:cNvPicPr>
            <a:picLocks noChangeAspect="1"/>
          </p:cNvPicPr>
          <p:nvPr/>
        </p:nvPicPr>
        <p:blipFill>
          <a:blip r:embed="rId2"/>
          <a:stretch>
            <a:fillRect/>
          </a:stretch>
        </p:blipFill>
        <p:spPr>
          <a:xfrm>
            <a:off x="8913536" y="375277"/>
            <a:ext cx="2581275" cy="1771650"/>
          </a:xfrm>
          <a:prstGeom prst="rect">
            <a:avLst/>
          </a:prstGeom>
        </p:spPr>
      </p:pic>
    </p:spTree>
    <p:extLst>
      <p:ext uri="{BB962C8B-B14F-4D97-AF65-F5344CB8AC3E}">
        <p14:creationId xmlns:p14="http://schemas.microsoft.com/office/powerpoint/2010/main" val="3370645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2C3EB7AC-4FA0-4078-8C92-2E0863F87B29}"/>
              </a:ext>
            </a:extLst>
          </p:cNvPr>
          <p:cNvSpPr/>
          <p:nvPr/>
        </p:nvSpPr>
        <p:spPr>
          <a:xfrm>
            <a:off x="755649" y="1394217"/>
            <a:ext cx="9965359" cy="3046988"/>
          </a:xfrm>
          <a:prstGeom prst="rect">
            <a:avLst/>
          </a:prstGeom>
        </p:spPr>
        <p:txBody>
          <a:bodyPr wrap="square">
            <a:spAutoFit/>
          </a:bodyPr>
          <a:lstStyle/>
          <a:p>
            <a:r>
              <a:rPr lang="nl-NL" sz="2400" dirty="0"/>
              <a:t>Persoonlijke werkhouding en werksfeer</a:t>
            </a:r>
          </a:p>
          <a:p>
            <a:r>
              <a:rPr lang="nl-NL" sz="2400" dirty="0"/>
              <a:t>Tot nu toe heb je alleen naar afstandelijke zaken gekeken. Bijvoorbeeld, de tuinder moet zorgen voor goede omstandigheden. Een heel belangrijk punt is nog niet aan de orde geweest. Dat is de werkhouding. </a:t>
            </a:r>
          </a:p>
          <a:p>
            <a:endParaRPr lang="nl-NL" sz="2400" dirty="0"/>
          </a:p>
          <a:p>
            <a:r>
              <a:rPr lang="nl-NL" sz="2400" dirty="0"/>
              <a:t>De werkhouding kun je op twee manieren zien:</a:t>
            </a:r>
          </a:p>
          <a:p>
            <a:r>
              <a:rPr lang="nl-NL" sz="2400" dirty="0"/>
              <a:t>• de stand van je lichaamsdelen (rug, schouders, armen);</a:t>
            </a:r>
          </a:p>
          <a:p>
            <a:r>
              <a:rPr lang="nl-NL" sz="2400" dirty="0"/>
              <a:t>• wat vind je van de werkzaamheden en de sfeer op het bedrijf?</a:t>
            </a:r>
          </a:p>
        </p:txBody>
      </p:sp>
      <p:pic>
        <p:nvPicPr>
          <p:cNvPr id="3" name="Afbeelding 2">
            <a:extLst>
              <a:ext uri="{FF2B5EF4-FFF2-40B4-BE49-F238E27FC236}">
                <a16:creationId xmlns:a16="http://schemas.microsoft.com/office/drawing/2014/main" id="{3210B98F-83D9-4CE3-8774-B1F92C335C0B}"/>
              </a:ext>
            </a:extLst>
          </p:cNvPr>
          <p:cNvPicPr>
            <a:picLocks noChangeAspect="1"/>
          </p:cNvPicPr>
          <p:nvPr/>
        </p:nvPicPr>
        <p:blipFill>
          <a:blip r:embed="rId2"/>
          <a:stretch>
            <a:fillRect/>
          </a:stretch>
        </p:blipFill>
        <p:spPr>
          <a:xfrm>
            <a:off x="4548187" y="4441205"/>
            <a:ext cx="3095625" cy="2324100"/>
          </a:xfrm>
          <a:prstGeom prst="rect">
            <a:avLst/>
          </a:prstGeom>
        </p:spPr>
      </p:pic>
      <p:sp>
        <p:nvSpPr>
          <p:cNvPr id="4" name="Tekstvak 3">
            <a:extLst>
              <a:ext uri="{FF2B5EF4-FFF2-40B4-BE49-F238E27FC236}">
                <a16:creationId xmlns:a16="http://schemas.microsoft.com/office/drawing/2014/main" id="{E6312BEE-112D-4799-B984-2D6DA0699061}"/>
              </a:ext>
            </a:extLst>
          </p:cNvPr>
          <p:cNvSpPr txBox="1"/>
          <p:nvPr/>
        </p:nvSpPr>
        <p:spPr>
          <a:xfrm>
            <a:off x="755649" y="4545495"/>
            <a:ext cx="3869635" cy="461665"/>
          </a:xfrm>
          <a:prstGeom prst="rect">
            <a:avLst/>
          </a:prstGeom>
          <a:noFill/>
        </p:spPr>
        <p:txBody>
          <a:bodyPr wrap="square" rtlCol="0">
            <a:spAutoFit/>
          </a:bodyPr>
          <a:lstStyle/>
          <a:p>
            <a:pPr marL="342900" indent="-342900">
              <a:buFont typeface="Arial" panose="020B0604020202020204" pitchFamily="34" charset="0"/>
              <a:buChar char="•"/>
            </a:pPr>
            <a:r>
              <a:rPr lang="nl-NL" sz="2400" dirty="0"/>
              <a:t>Hoe is de sfeer bij jullie?</a:t>
            </a:r>
          </a:p>
        </p:txBody>
      </p:sp>
    </p:spTree>
    <p:extLst>
      <p:ext uri="{BB962C8B-B14F-4D97-AF65-F5344CB8AC3E}">
        <p14:creationId xmlns:p14="http://schemas.microsoft.com/office/powerpoint/2010/main" val="30065227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902848" y="375277"/>
            <a:ext cx="4108817" cy="1631216"/>
          </a:xfrm>
          <a:prstGeom prst="rect">
            <a:avLst/>
          </a:prstGeom>
          <a:noFill/>
        </p:spPr>
        <p:txBody>
          <a:bodyPr wrap="none" rtlCol="0">
            <a:spAutoFit/>
          </a:bodyPr>
          <a:lstStyle/>
          <a:p>
            <a:r>
              <a:rPr lang="nl-NL" sz="4400" dirty="0"/>
              <a:t>Les 5 Glasteelt </a:t>
            </a:r>
          </a:p>
          <a:p>
            <a:r>
              <a:rPr lang="nl-NL" sz="2800" dirty="0"/>
              <a:t>Opdracht  in de klas</a:t>
            </a:r>
          </a:p>
          <a:p>
            <a:endParaRPr lang="nl-NL" sz="2800" dirty="0"/>
          </a:p>
        </p:txBody>
      </p:sp>
      <p:sp>
        <p:nvSpPr>
          <p:cNvPr id="6" name="Tekstvak 5">
            <a:extLst>
              <a:ext uri="{FF2B5EF4-FFF2-40B4-BE49-F238E27FC236}">
                <a16:creationId xmlns:a16="http://schemas.microsoft.com/office/drawing/2014/main" id="{1021BDEF-122B-477A-A1E4-D28B360856BD}"/>
              </a:ext>
            </a:extLst>
          </p:cNvPr>
          <p:cNvSpPr txBox="1"/>
          <p:nvPr/>
        </p:nvSpPr>
        <p:spPr>
          <a:xfrm>
            <a:off x="924753" y="1594392"/>
            <a:ext cx="5645426" cy="4801314"/>
          </a:xfrm>
          <a:prstGeom prst="rect">
            <a:avLst/>
          </a:prstGeom>
          <a:noFill/>
        </p:spPr>
        <p:txBody>
          <a:bodyPr wrap="square" rtlCol="0">
            <a:spAutoFit/>
          </a:bodyPr>
          <a:lstStyle/>
          <a:p>
            <a:r>
              <a:rPr lang="nl-NL" sz="2400" dirty="0"/>
              <a:t>Deze keer geen huiswerk, </a:t>
            </a:r>
          </a:p>
          <a:p>
            <a:endParaRPr lang="nl-NL" sz="2400" dirty="0"/>
          </a:p>
          <a:p>
            <a:endParaRPr lang="nl-NL" sz="2400" dirty="0"/>
          </a:p>
          <a:p>
            <a:endParaRPr lang="nl-NL" sz="2400" dirty="0"/>
          </a:p>
          <a:p>
            <a:r>
              <a:rPr lang="nl-NL" sz="2400" dirty="0"/>
              <a:t>Je krijgt 1 activiteit, maak een ARBO kaart over veiligheid en lichaamshouding</a:t>
            </a:r>
          </a:p>
          <a:p>
            <a:r>
              <a:rPr lang="nl-NL" sz="2400" dirty="0"/>
              <a:t> </a:t>
            </a:r>
          </a:p>
          <a:p>
            <a:r>
              <a:rPr lang="nl-NL" sz="2400" dirty="0"/>
              <a:t>Aan het eind presenteren we dit aan elkaar</a:t>
            </a:r>
          </a:p>
          <a:p>
            <a:endParaRPr lang="nl-NL" sz="2400" dirty="0"/>
          </a:p>
          <a:p>
            <a:r>
              <a:rPr lang="nl-NL" sz="2400" dirty="0"/>
              <a:t>Klik nu op de link en zoek informatie op</a:t>
            </a:r>
          </a:p>
          <a:p>
            <a:endParaRPr lang="nl-NL" dirty="0"/>
          </a:p>
        </p:txBody>
      </p:sp>
      <p:pic>
        <p:nvPicPr>
          <p:cNvPr id="8" name="Afbeelding 7">
            <a:extLst>
              <a:ext uri="{FF2B5EF4-FFF2-40B4-BE49-F238E27FC236}">
                <a16:creationId xmlns:a16="http://schemas.microsoft.com/office/drawing/2014/main" id="{2652F24C-3F77-4645-B18E-C31FF6BD9C70}"/>
              </a:ext>
            </a:extLst>
          </p:cNvPr>
          <p:cNvPicPr>
            <a:picLocks noChangeAspect="1"/>
          </p:cNvPicPr>
          <p:nvPr/>
        </p:nvPicPr>
        <p:blipFill>
          <a:blip r:embed="rId2"/>
          <a:stretch>
            <a:fillRect/>
          </a:stretch>
        </p:blipFill>
        <p:spPr>
          <a:xfrm>
            <a:off x="8998891" y="375277"/>
            <a:ext cx="1722118" cy="2783999"/>
          </a:xfrm>
          <a:prstGeom prst="rect">
            <a:avLst/>
          </a:prstGeom>
        </p:spPr>
      </p:pic>
      <p:pic>
        <p:nvPicPr>
          <p:cNvPr id="5" name="Afbeelding 4">
            <a:extLst>
              <a:ext uri="{FF2B5EF4-FFF2-40B4-BE49-F238E27FC236}">
                <a16:creationId xmlns:a16="http://schemas.microsoft.com/office/drawing/2014/main" id="{B5383804-7BD6-440B-B986-3A809B053C23}"/>
              </a:ext>
            </a:extLst>
          </p:cNvPr>
          <p:cNvPicPr>
            <a:picLocks noChangeAspect="1"/>
          </p:cNvPicPr>
          <p:nvPr/>
        </p:nvPicPr>
        <p:blipFill>
          <a:blip r:embed="rId3"/>
          <a:stretch>
            <a:fillRect/>
          </a:stretch>
        </p:blipFill>
        <p:spPr>
          <a:xfrm>
            <a:off x="6458836" y="404460"/>
            <a:ext cx="1963082" cy="2786113"/>
          </a:xfrm>
          <a:prstGeom prst="rect">
            <a:avLst/>
          </a:prstGeom>
        </p:spPr>
      </p:pic>
    </p:spTree>
    <p:extLst>
      <p:ext uri="{BB962C8B-B14F-4D97-AF65-F5344CB8AC3E}">
        <p14:creationId xmlns:p14="http://schemas.microsoft.com/office/powerpoint/2010/main" val="3374851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902848" y="375277"/>
            <a:ext cx="3951723" cy="1631216"/>
          </a:xfrm>
          <a:prstGeom prst="rect">
            <a:avLst/>
          </a:prstGeom>
          <a:noFill/>
        </p:spPr>
        <p:txBody>
          <a:bodyPr wrap="none" rtlCol="0">
            <a:spAutoFit/>
          </a:bodyPr>
          <a:lstStyle/>
          <a:p>
            <a:r>
              <a:rPr lang="nl-NL" sz="4400" dirty="0"/>
              <a:t>Les 5 Glasteelt</a:t>
            </a:r>
          </a:p>
          <a:p>
            <a:r>
              <a:rPr lang="nl-NL" sz="2800" dirty="0"/>
              <a:t>Opdracht  in de klas</a:t>
            </a:r>
          </a:p>
          <a:p>
            <a:endParaRPr lang="nl-NL" sz="2800" dirty="0"/>
          </a:p>
        </p:txBody>
      </p:sp>
      <p:sp>
        <p:nvSpPr>
          <p:cNvPr id="6" name="Tekstvak 5">
            <a:extLst>
              <a:ext uri="{FF2B5EF4-FFF2-40B4-BE49-F238E27FC236}">
                <a16:creationId xmlns:a16="http://schemas.microsoft.com/office/drawing/2014/main" id="{1021BDEF-122B-477A-A1E4-D28B360856BD}"/>
              </a:ext>
            </a:extLst>
          </p:cNvPr>
          <p:cNvSpPr txBox="1"/>
          <p:nvPr/>
        </p:nvSpPr>
        <p:spPr>
          <a:xfrm>
            <a:off x="924752" y="1594392"/>
            <a:ext cx="7901195" cy="2862322"/>
          </a:xfrm>
          <a:prstGeom prst="rect">
            <a:avLst/>
          </a:prstGeom>
          <a:noFill/>
        </p:spPr>
        <p:txBody>
          <a:bodyPr wrap="square" rtlCol="0">
            <a:spAutoFit/>
          </a:bodyPr>
          <a:lstStyle/>
          <a:p>
            <a:r>
              <a:rPr lang="nl-NL" dirty="0"/>
              <a:t>Groepjes KAS:</a:t>
            </a:r>
          </a:p>
          <a:p>
            <a:endParaRPr lang="nl-NL" dirty="0"/>
          </a:p>
          <a:p>
            <a:endParaRPr lang="nl-NL" dirty="0"/>
          </a:p>
          <a:p>
            <a:r>
              <a:rPr lang="nl-NL" dirty="0"/>
              <a:t>1.	WERKEN OP HET GLAS DEK/DUWEN EN TREKKEN</a:t>
            </a:r>
          </a:p>
          <a:p>
            <a:endParaRPr lang="nl-NL" dirty="0"/>
          </a:p>
          <a:p>
            <a:r>
              <a:rPr lang="nl-NL" dirty="0"/>
              <a:t>2.	WERKEN OP HOOGTE/ WERKEN MET JONGEREN</a:t>
            </a:r>
          </a:p>
          <a:p>
            <a:endParaRPr lang="nl-NL" dirty="0"/>
          </a:p>
          <a:p>
            <a:r>
              <a:rPr lang="nl-NL" dirty="0"/>
              <a:t>3.	STACKED DC / REPETERENDE WERKZAAHEDEN</a:t>
            </a:r>
          </a:p>
          <a:p>
            <a:endParaRPr lang="nl-NL" dirty="0"/>
          </a:p>
          <a:p>
            <a:r>
              <a:rPr lang="nl-NL" dirty="0"/>
              <a:t>4.	HEFTRUCK / TILLEN EN DRAGEN</a:t>
            </a:r>
          </a:p>
        </p:txBody>
      </p:sp>
      <p:pic>
        <p:nvPicPr>
          <p:cNvPr id="8" name="Afbeelding 7">
            <a:extLst>
              <a:ext uri="{FF2B5EF4-FFF2-40B4-BE49-F238E27FC236}">
                <a16:creationId xmlns:a16="http://schemas.microsoft.com/office/drawing/2014/main" id="{2652F24C-3F77-4645-B18E-C31FF6BD9C70}"/>
              </a:ext>
            </a:extLst>
          </p:cNvPr>
          <p:cNvPicPr>
            <a:picLocks noChangeAspect="1"/>
          </p:cNvPicPr>
          <p:nvPr/>
        </p:nvPicPr>
        <p:blipFill>
          <a:blip r:embed="rId2"/>
          <a:stretch>
            <a:fillRect/>
          </a:stretch>
        </p:blipFill>
        <p:spPr>
          <a:xfrm>
            <a:off x="8509610" y="460324"/>
            <a:ext cx="3218564" cy="2968676"/>
          </a:xfrm>
          <a:prstGeom prst="rect">
            <a:avLst/>
          </a:prstGeom>
        </p:spPr>
      </p:pic>
      <p:sp>
        <p:nvSpPr>
          <p:cNvPr id="9" name="Rechthoek 8">
            <a:extLst>
              <a:ext uri="{FF2B5EF4-FFF2-40B4-BE49-F238E27FC236}">
                <a16:creationId xmlns:a16="http://schemas.microsoft.com/office/drawing/2014/main" id="{6B3AC0D3-8FC9-4E04-AEFA-941D4D04794E}"/>
              </a:ext>
            </a:extLst>
          </p:cNvPr>
          <p:cNvSpPr/>
          <p:nvPr/>
        </p:nvSpPr>
        <p:spPr>
          <a:xfrm>
            <a:off x="1799567" y="6113390"/>
            <a:ext cx="4792517" cy="369332"/>
          </a:xfrm>
          <a:prstGeom prst="rect">
            <a:avLst/>
          </a:prstGeom>
        </p:spPr>
        <p:txBody>
          <a:bodyPr wrap="square">
            <a:spAutoFit/>
          </a:bodyPr>
          <a:lstStyle/>
          <a:p>
            <a:r>
              <a:rPr lang="nl-NL" dirty="0">
                <a:hlinkClick r:id="rId3"/>
              </a:rPr>
              <a:t>Glastuinbouw | Arbocatalogus (stigas.nl)</a:t>
            </a:r>
            <a:endParaRPr lang="nl-NL" dirty="0"/>
          </a:p>
        </p:txBody>
      </p:sp>
    </p:spTree>
    <p:extLst>
      <p:ext uri="{BB962C8B-B14F-4D97-AF65-F5344CB8AC3E}">
        <p14:creationId xmlns:p14="http://schemas.microsoft.com/office/powerpoint/2010/main" val="919963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2" descr="Afbeeldingsresultaat voor logo teelt en technologie"/>
          <p:cNvSpPr>
            <a:spLocks noChangeAspect="1" noChangeArrowheads="1"/>
          </p:cNvSpPr>
          <p:nvPr/>
        </p:nvSpPr>
        <p:spPr bwMode="auto">
          <a:xfrm>
            <a:off x="155574" y="-144463"/>
            <a:ext cx="1494549"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3" name="AutoShape 4" descr="Afbeeldingsresultaat voor logo teelt en technologie"/>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
        <p:nvSpPr>
          <p:cNvPr id="4" name="Tekstvak 3">
            <a:extLst>
              <a:ext uri="{FF2B5EF4-FFF2-40B4-BE49-F238E27FC236}">
                <a16:creationId xmlns:a16="http://schemas.microsoft.com/office/drawing/2014/main" id="{63291851-14F2-41EA-BA5A-61070873FC06}"/>
              </a:ext>
            </a:extLst>
          </p:cNvPr>
          <p:cNvSpPr txBox="1"/>
          <p:nvPr/>
        </p:nvSpPr>
        <p:spPr>
          <a:xfrm>
            <a:off x="902848" y="375277"/>
            <a:ext cx="4265911" cy="1631216"/>
          </a:xfrm>
          <a:prstGeom prst="rect">
            <a:avLst/>
          </a:prstGeom>
          <a:noFill/>
        </p:spPr>
        <p:txBody>
          <a:bodyPr wrap="none" rtlCol="0">
            <a:spAutoFit/>
          </a:bodyPr>
          <a:lstStyle/>
          <a:p>
            <a:r>
              <a:rPr lang="nl-NL" sz="4400" dirty="0"/>
              <a:t>Les 5 Boomteelt</a:t>
            </a:r>
          </a:p>
          <a:p>
            <a:r>
              <a:rPr lang="nl-NL" sz="2800" dirty="0"/>
              <a:t>Opdracht  in de klas</a:t>
            </a:r>
          </a:p>
          <a:p>
            <a:endParaRPr lang="nl-NL" sz="2800" dirty="0"/>
          </a:p>
        </p:txBody>
      </p:sp>
      <p:sp>
        <p:nvSpPr>
          <p:cNvPr id="5" name="Rechthoek 4">
            <a:extLst>
              <a:ext uri="{FF2B5EF4-FFF2-40B4-BE49-F238E27FC236}">
                <a16:creationId xmlns:a16="http://schemas.microsoft.com/office/drawing/2014/main" id="{E58BB0AB-30F0-4496-83A8-591B99128AB7}"/>
              </a:ext>
            </a:extLst>
          </p:cNvPr>
          <p:cNvSpPr/>
          <p:nvPr/>
        </p:nvSpPr>
        <p:spPr>
          <a:xfrm>
            <a:off x="1219200" y="5983605"/>
            <a:ext cx="7951304" cy="369332"/>
          </a:xfrm>
          <a:prstGeom prst="rect">
            <a:avLst/>
          </a:prstGeom>
        </p:spPr>
        <p:txBody>
          <a:bodyPr wrap="square">
            <a:spAutoFit/>
          </a:bodyPr>
          <a:lstStyle/>
          <a:p>
            <a:r>
              <a:rPr lang="nl-NL" dirty="0">
                <a:hlinkClick r:id="rId2"/>
              </a:rPr>
              <a:t>https://www.stigas.nl/agroarbo/bomen-vaste-planten-en-zomerbloemen</a:t>
            </a:r>
            <a:endParaRPr lang="nl-NL" dirty="0"/>
          </a:p>
        </p:txBody>
      </p:sp>
      <p:sp>
        <p:nvSpPr>
          <p:cNvPr id="6" name="Tekstvak 5">
            <a:extLst>
              <a:ext uri="{FF2B5EF4-FFF2-40B4-BE49-F238E27FC236}">
                <a16:creationId xmlns:a16="http://schemas.microsoft.com/office/drawing/2014/main" id="{1021BDEF-122B-477A-A1E4-D28B360856BD}"/>
              </a:ext>
            </a:extLst>
          </p:cNvPr>
          <p:cNvSpPr txBox="1"/>
          <p:nvPr/>
        </p:nvSpPr>
        <p:spPr>
          <a:xfrm>
            <a:off x="924753" y="1594392"/>
            <a:ext cx="9836012" cy="3416320"/>
          </a:xfrm>
          <a:prstGeom prst="rect">
            <a:avLst/>
          </a:prstGeom>
          <a:noFill/>
        </p:spPr>
        <p:txBody>
          <a:bodyPr wrap="square" rtlCol="0">
            <a:spAutoFit/>
          </a:bodyPr>
          <a:lstStyle/>
          <a:p>
            <a:endParaRPr lang="nl-NL" sz="2400" dirty="0"/>
          </a:p>
          <a:p>
            <a:endParaRPr lang="nl-NL" sz="2400" dirty="0"/>
          </a:p>
          <a:p>
            <a:r>
              <a:rPr lang="nl-NL" sz="2400" dirty="0"/>
              <a:t>1.	HEFTRUCK / TILLEN BIJ PALLETISEREN</a:t>
            </a:r>
          </a:p>
          <a:p>
            <a:endParaRPr lang="nl-NL" sz="2400" dirty="0"/>
          </a:p>
          <a:p>
            <a:r>
              <a:rPr lang="nl-NL" sz="2400" dirty="0"/>
              <a:t>2.	WERKEN OP HOOGTE/HANDMATIGSNOEIEN</a:t>
            </a:r>
          </a:p>
          <a:p>
            <a:endParaRPr lang="nl-NL" sz="2400" dirty="0"/>
          </a:p>
          <a:p>
            <a:r>
              <a:rPr lang="nl-NL" sz="2400" dirty="0"/>
              <a:t>3.	VIERWIELIGE TREKKERS /ZITTEND WERK CHAUFFEUR</a:t>
            </a:r>
          </a:p>
          <a:p>
            <a:endParaRPr lang="nl-NL" sz="2400" dirty="0"/>
          </a:p>
          <a:p>
            <a:r>
              <a:rPr lang="nl-NL" sz="2400" dirty="0"/>
              <a:t>4.	POTMACHINE/STAAND WERK</a:t>
            </a:r>
          </a:p>
        </p:txBody>
      </p:sp>
      <p:pic>
        <p:nvPicPr>
          <p:cNvPr id="7" name="Afbeelding 6">
            <a:extLst>
              <a:ext uri="{FF2B5EF4-FFF2-40B4-BE49-F238E27FC236}">
                <a16:creationId xmlns:a16="http://schemas.microsoft.com/office/drawing/2014/main" id="{BF7D4686-5FAA-4479-BFCB-14C04413D289}"/>
              </a:ext>
            </a:extLst>
          </p:cNvPr>
          <p:cNvPicPr>
            <a:picLocks noChangeAspect="1"/>
          </p:cNvPicPr>
          <p:nvPr/>
        </p:nvPicPr>
        <p:blipFill>
          <a:blip r:embed="rId3"/>
          <a:stretch>
            <a:fillRect/>
          </a:stretch>
        </p:blipFill>
        <p:spPr>
          <a:xfrm>
            <a:off x="8521706" y="371284"/>
            <a:ext cx="1960764" cy="2784390"/>
          </a:xfrm>
          <a:prstGeom prst="rect">
            <a:avLst/>
          </a:prstGeom>
        </p:spPr>
      </p:pic>
    </p:spTree>
    <p:extLst>
      <p:ext uri="{BB962C8B-B14F-4D97-AF65-F5344CB8AC3E}">
        <p14:creationId xmlns:p14="http://schemas.microsoft.com/office/powerpoint/2010/main" val="39789393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hoek 4">
            <a:extLst>
              <a:ext uri="{FF2B5EF4-FFF2-40B4-BE49-F238E27FC236}">
                <a16:creationId xmlns:a16="http://schemas.microsoft.com/office/drawing/2014/main" id="{F581A476-5B49-435D-B4EC-6EA5C80D2CF3}"/>
              </a:ext>
            </a:extLst>
          </p:cNvPr>
          <p:cNvSpPr/>
          <p:nvPr/>
        </p:nvSpPr>
        <p:spPr>
          <a:xfrm>
            <a:off x="1130488" y="444638"/>
            <a:ext cx="1439818" cy="707886"/>
          </a:xfrm>
          <a:prstGeom prst="rect">
            <a:avLst/>
          </a:prstGeom>
        </p:spPr>
        <p:txBody>
          <a:bodyPr wrap="none">
            <a:spAutoFit/>
          </a:bodyPr>
          <a:lstStyle/>
          <a:p>
            <a:r>
              <a:rPr lang="nl-NL" sz="4000" dirty="0"/>
              <a:t>Les 6</a:t>
            </a:r>
          </a:p>
        </p:txBody>
      </p:sp>
      <p:graphicFrame>
        <p:nvGraphicFramePr>
          <p:cNvPr id="4" name="Tabel 3">
            <a:extLst>
              <a:ext uri="{FF2B5EF4-FFF2-40B4-BE49-F238E27FC236}">
                <a16:creationId xmlns:a16="http://schemas.microsoft.com/office/drawing/2014/main" id="{5703394F-9DE9-445F-BD80-7712C00015C5}"/>
              </a:ext>
            </a:extLst>
          </p:cNvPr>
          <p:cNvGraphicFramePr>
            <a:graphicFrameLocks noGrp="1"/>
          </p:cNvGraphicFramePr>
          <p:nvPr>
            <p:extLst>
              <p:ext uri="{D42A27DB-BD31-4B8C-83A1-F6EECF244321}">
                <p14:modId xmlns:p14="http://schemas.microsoft.com/office/powerpoint/2010/main" val="4291500153"/>
              </p:ext>
            </p:extLst>
          </p:nvPr>
        </p:nvGraphicFramePr>
        <p:xfrm>
          <a:off x="504374" y="1289002"/>
          <a:ext cx="9886120" cy="5400764"/>
        </p:xfrm>
        <a:graphic>
          <a:graphicData uri="http://schemas.openxmlformats.org/drawingml/2006/table">
            <a:tbl>
              <a:tblPr firstRow="1" bandRow="1">
                <a:tableStyleId>{93296810-A885-4BE3-A3E7-6D5BEEA58F35}</a:tableStyleId>
              </a:tblPr>
              <a:tblGrid>
                <a:gridCol w="1032878">
                  <a:extLst>
                    <a:ext uri="{9D8B030D-6E8A-4147-A177-3AD203B41FA5}">
                      <a16:colId xmlns:a16="http://schemas.microsoft.com/office/drawing/2014/main" val="251640862"/>
                    </a:ext>
                  </a:extLst>
                </a:gridCol>
                <a:gridCol w="3764409">
                  <a:extLst>
                    <a:ext uri="{9D8B030D-6E8A-4147-A177-3AD203B41FA5}">
                      <a16:colId xmlns:a16="http://schemas.microsoft.com/office/drawing/2014/main" val="3098293372"/>
                    </a:ext>
                  </a:extLst>
                </a:gridCol>
                <a:gridCol w="5088833">
                  <a:extLst>
                    <a:ext uri="{9D8B030D-6E8A-4147-A177-3AD203B41FA5}">
                      <a16:colId xmlns:a16="http://schemas.microsoft.com/office/drawing/2014/main" val="2366949893"/>
                    </a:ext>
                  </a:extLst>
                </a:gridCol>
              </a:tblGrid>
              <a:tr h="794082">
                <a:tc>
                  <a:txBody>
                    <a:bodyPr/>
                    <a:lstStyle/>
                    <a:p>
                      <a:r>
                        <a:rPr lang="nl-NL" sz="2400" dirty="0"/>
                        <a:t>LES</a:t>
                      </a:r>
                    </a:p>
                  </a:txBody>
                  <a:tcPr/>
                </a:tc>
                <a:tc>
                  <a:txBody>
                    <a:bodyPr/>
                    <a:lstStyle/>
                    <a:p>
                      <a:r>
                        <a:rPr lang="nl-NL" sz="2400" dirty="0"/>
                        <a:t>GLASTEELT</a:t>
                      </a:r>
                    </a:p>
                  </a:txBody>
                  <a:tcPr/>
                </a:tc>
                <a:tc>
                  <a:txBody>
                    <a:bodyPr/>
                    <a:lstStyle/>
                    <a:p>
                      <a:r>
                        <a:rPr lang="nl-NL" sz="2400" dirty="0"/>
                        <a:t>BOOMTEELT</a:t>
                      </a:r>
                    </a:p>
                  </a:txBody>
                  <a:tcPr/>
                </a:tc>
                <a:extLst>
                  <a:ext uri="{0D108BD9-81ED-4DB2-BD59-A6C34878D82A}">
                    <a16:rowId xmlns:a16="http://schemas.microsoft.com/office/drawing/2014/main" val="3922603281"/>
                  </a:ext>
                </a:extLst>
              </a:tr>
              <a:tr h="546572">
                <a:tc>
                  <a:txBody>
                    <a:bodyPr/>
                    <a:lstStyle/>
                    <a:p>
                      <a:r>
                        <a:rPr lang="nl-NL" sz="2400" dirty="0"/>
                        <a:t>1</a:t>
                      </a:r>
                    </a:p>
                  </a:txBody>
                  <a:tcPr/>
                </a:tc>
                <a:tc>
                  <a:txBody>
                    <a:bodyPr/>
                    <a:lstStyle/>
                    <a:p>
                      <a:r>
                        <a:rPr lang="nl-NL" dirty="0"/>
                        <a:t>Introductie wat is oogst</a:t>
                      </a:r>
                    </a:p>
                  </a:txBody>
                  <a:tcPr/>
                </a:tc>
                <a:tc>
                  <a:txBody>
                    <a:bodyPr/>
                    <a:lstStyle/>
                    <a:p>
                      <a:r>
                        <a:rPr lang="nl-NL" dirty="0"/>
                        <a:t>Introductie wat is oogst</a:t>
                      </a:r>
                    </a:p>
                  </a:txBody>
                  <a:tcPr/>
                </a:tc>
                <a:extLst>
                  <a:ext uri="{0D108BD9-81ED-4DB2-BD59-A6C34878D82A}">
                    <a16:rowId xmlns:a16="http://schemas.microsoft.com/office/drawing/2014/main" val="3602539537"/>
                  </a:ext>
                </a:extLst>
              </a:tr>
              <a:tr h="593662">
                <a:tc>
                  <a:txBody>
                    <a:bodyPr/>
                    <a:lstStyle/>
                    <a:p>
                      <a:r>
                        <a:rPr lang="nl-NL" sz="2400" dirty="0"/>
                        <a:t>2</a:t>
                      </a:r>
                    </a:p>
                  </a:txBody>
                  <a:tcPr/>
                </a:tc>
                <a:tc>
                  <a:txBody>
                    <a:bodyPr/>
                    <a:lstStyle/>
                    <a:p>
                      <a:r>
                        <a:rPr lang="nl-NL" dirty="0"/>
                        <a:t>Wanneer en hoe oogst je?</a:t>
                      </a:r>
                    </a:p>
                  </a:txBody>
                  <a:tcPr/>
                </a:tc>
                <a:tc>
                  <a:txBody>
                    <a:bodyPr/>
                    <a:lstStyle/>
                    <a:p>
                      <a:r>
                        <a:rPr lang="nl-NL" dirty="0"/>
                        <a:t>Oogsten en rooien</a:t>
                      </a:r>
                    </a:p>
                    <a:p>
                      <a:endParaRPr lang="nl-NL" dirty="0">
                        <a:highlight>
                          <a:srgbClr val="FFFF00"/>
                        </a:highlight>
                      </a:endParaRPr>
                    </a:p>
                  </a:txBody>
                  <a:tcPr/>
                </a:tc>
                <a:extLst>
                  <a:ext uri="{0D108BD9-81ED-4DB2-BD59-A6C34878D82A}">
                    <a16:rowId xmlns:a16="http://schemas.microsoft.com/office/drawing/2014/main" val="570568658"/>
                  </a:ext>
                </a:extLst>
              </a:tr>
              <a:tr h="593662">
                <a:tc>
                  <a:txBody>
                    <a:bodyPr/>
                    <a:lstStyle/>
                    <a:p>
                      <a:r>
                        <a:rPr lang="nl-NL" sz="2400" dirty="0"/>
                        <a:t>3</a:t>
                      </a:r>
                    </a:p>
                  </a:txBody>
                  <a:tcPr/>
                </a:tc>
                <a:tc>
                  <a:txBody>
                    <a:bodyPr/>
                    <a:lstStyle/>
                    <a:p>
                      <a:r>
                        <a:rPr lang="nl-NL" dirty="0"/>
                        <a:t>Sorteren en verpakken </a:t>
                      </a:r>
                    </a:p>
                  </a:txBody>
                  <a:tcPr/>
                </a:tc>
                <a:tc>
                  <a:txBody>
                    <a:bodyPr/>
                    <a:lstStyle/>
                    <a:p>
                      <a:r>
                        <a:rPr lang="nl-NL" dirty="0"/>
                        <a:t>Sorteren en verpakken</a:t>
                      </a:r>
                    </a:p>
                  </a:txBody>
                  <a:tcPr/>
                </a:tc>
                <a:extLst>
                  <a:ext uri="{0D108BD9-81ED-4DB2-BD59-A6C34878D82A}">
                    <a16:rowId xmlns:a16="http://schemas.microsoft.com/office/drawing/2014/main" val="2230785919"/>
                  </a:ext>
                </a:extLst>
              </a:tr>
              <a:tr h="546572">
                <a:tc>
                  <a:txBody>
                    <a:bodyPr/>
                    <a:lstStyle/>
                    <a:p>
                      <a:r>
                        <a:rPr lang="nl-NL" sz="2400" dirty="0"/>
                        <a:t>4</a:t>
                      </a:r>
                    </a:p>
                  </a:txBody>
                  <a:tcPr/>
                </a:tc>
                <a:tc>
                  <a:txBody>
                    <a:bodyPr/>
                    <a:lstStyle/>
                    <a:p>
                      <a:pPr algn="l"/>
                      <a:r>
                        <a:rPr lang="nl-NL" dirty="0"/>
                        <a:t>Kwaliteitseisen en Keurmerken</a:t>
                      </a:r>
                    </a:p>
                    <a:p>
                      <a:pPr algn="l"/>
                      <a:endParaRPr lang="nl-NL" dirty="0"/>
                    </a:p>
                  </a:txBody>
                  <a:tcPr/>
                </a:tc>
                <a:tc>
                  <a:txBody>
                    <a:bodyPr/>
                    <a:lstStyle/>
                    <a:p>
                      <a:r>
                        <a:rPr lang="nl-NL" dirty="0"/>
                        <a:t>Kwaliteitseisen en keurmerken</a:t>
                      </a:r>
                    </a:p>
                    <a:p>
                      <a:endParaRPr lang="nl-NL" dirty="0"/>
                    </a:p>
                  </a:txBody>
                  <a:tcPr/>
                </a:tc>
                <a:extLst>
                  <a:ext uri="{0D108BD9-81ED-4DB2-BD59-A6C34878D82A}">
                    <a16:rowId xmlns:a16="http://schemas.microsoft.com/office/drawing/2014/main" val="1647993546"/>
                  </a:ext>
                </a:extLst>
              </a:tr>
              <a:tr h="546572">
                <a:tc>
                  <a:txBody>
                    <a:bodyPr/>
                    <a:lstStyle/>
                    <a:p>
                      <a:r>
                        <a:rPr lang="nl-NL" sz="2400" dirty="0"/>
                        <a:t>5</a:t>
                      </a:r>
                    </a:p>
                  </a:txBody>
                  <a:tcPr/>
                </a:tc>
                <a:tc>
                  <a:txBody>
                    <a:bodyPr/>
                    <a:lstStyle/>
                    <a:p>
                      <a:r>
                        <a:rPr lang="nl-NL" dirty="0"/>
                        <a:t>Excursie</a:t>
                      </a:r>
                    </a:p>
                  </a:txBody>
                  <a:tcPr/>
                </a:tc>
                <a:tc>
                  <a:txBody>
                    <a:bodyPr/>
                    <a:lstStyle/>
                    <a:p>
                      <a:r>
                        <a:rPr lang="nl-NL" dirty="0"/>
                        <a:t>Excursie</a:t>
                      </a:r>
                    </a:p>
                  </a:txBody>
                  <a:tcPr/>
                </a:tc>
                <a:extLst>
                  <a:ext uri="{0D108BD9-81ED-4DB2-BD59-A6C34878D82A}">
                    <a16:rowId xmlns:a16="http://schemas.microsoft.com/office/drawing/2014/main" val="2416534880"/>
                  </a:ext>
                </a:extLst>
              </a:tr>
              <a:tr h="546572">
                <a:tc>
                  <a:txBody>
                    <a:bodyPr/>
                    <a:lstStyle/>
                    <a:p>
                      <a:r>
                        <a:rPr lang="nl-NL" sz="2400" dirty="0"/>
                        <a:t>6</a:t>
                      </a:r>
                    </a:p>
                  </a:txBody>
                  <a:tcPr/>
                </a:tc>
                <a:tc>
                  <a:txBody>
                    <a:bodyPr/>
                    <a:lstStyle/>
                    <a:p>
                      <a:r>
                        <a:rPr lang="nl-NL" dirty="0">
                          <a:highlight>
                            <a:srgbClr val="FFFF00"/>
                          </a:highlight>
                        </a:rPr>
                        <a:t>Arbeidsomstandigheden</a:t>
                      </a:r>
                    </a:p>
                  </a:txBody>
                  <a:tcPr/>
                </a:tc>
                <a:tc>
                  <a:txBody>
                    <a:bodyPr/>
                    <a:lstStyle/>
                    <a:p>
                      <a:r>
                        <a:rPr lang="nl-NL" dirty="0">
                          <a:highlight>
                            <a:srgbClr val="FFFF00"/>
                          </a:highlight>
                        </a:rPr>
                        <a:t>Arbeidsomstandigheden</a:t>
                      </a:r>
                    </a:p>
                  </a:txBody>
                  <a:tcPr/>
                </a:tc>
                <a:extLst>
                  <a:ext uri="{0D108BD9-81ED-4DB2-BD59-A6C34878D82A}">
                    <a16:rowId xmlns:a16="http://schemas.microsoft.com/office/drawing/2014/main" val="1577732034"/>
                  </a:ext>
                </a:extLst>
              </a:tr>
              <a:tr h="546572">
                <a:tc>
                  <a:txBody>
                    <a:bodyPr/>
                    <a:lstStyle/>
                    <a:p>
                      <a:r>
                        <a:rPr lang="nl-NL" sz="2400" dirty="0"/>
                        <a:t>7</a:t>
                      </a:r>
                    </a:p>
                  </a:txBody>
                  <a:tcPr/>
                </a:tc>
                <a:tc>
                  <a:txBody>
                    <a:bodyPr/>
                    <a:lstStyle/>
                    <a:p>
                      <a:r>
                        <a:rPr lang="nl-NL" dirty="0"/>
                        <a:t>Toets</a:t>
                      </a:r>
                    </a:p>
                  </a:txBody>
                  <a:tcPr/>
                </a:tc>
                <a:tc>
                  <a:txBody>
                    <a:bodyPr/>
                    <a:lstStyle/>
                    <a:p>
                      <a:r>
                        <a:rPr lang="nl-NL" dirty="0"/>
                        <a:t>Toets</a:t>
                      </a:r>
                    </a:p>
                  </a:txBody>
                  <a:tcPr/>
                </a:tc>
                <a:extLst>
                  <a:ext uri="{0D108BD9-81ED-4DB2-BD59-A6C34878D82A}">
                    <a16:rowId xmlns:a16="http://schemas.microsoft.com/office/drawing/2014/main" val="556840809"/>
                  </a:ext>
                </a:extLst>
              </a:tr>
              <a:tr h="546572">
                <a:tc>
                  <a:txBody>
                    <a:bodyPr/>
                    <a:lstStyle/>
                    <a:p>
                      <a:endParaRPr lang="nl-NL" sz="2400" dirty="0"/>
                    </a:p>
                  </a:txBody>
                  <a:tcPr/>
                </a:tc>
                <a:tc>
                  <a:txBody>
                    <a:bodyPr/>
                    <a:lstStyle/>
                    <a:p>
                      <a:endParaRPr lang="nl-NL" dirty="0"/>
                    </a:p>
                  </a:txBody>
                  <a:tcPr/>
                </a:tc>
                <a:tc>
                  <a:txBody>
                    <a:bodyPr/>
                    <a:lstStyle/>
                    <a:p>
                      <a:endParaRPr lang="nl-NL" dirty="0"/>
                    </a:p>
                  </a:txBody>
                  <a:tcPr/>
                </a:tc>
                <a:extLst>
                  <a:ext uri="{0D108BD9-81ED-4DB2-BD59-A6C34878D82A}">
                    <a16:rowId xmlns:a16="http://schemas.microsoft.com/office/drawing/2014/main" val="3292057115"/>
                  </a:ext>
                </a:extLst>
              </a:tr>
            </a:tbl>
          </a:graphicData>
        </a:graphic>
      </p:graphicFrame>
    </p:spTree>
    <p:extLst>
      <p:ext uri="{BB962C8B-B14F-4D97-AF65-F5344CB8AC3E}">
        <p14:creationId xmlns:p14="http://schemas.microsoft.com/office/powerpoint/2010/main" val="26238172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pic>
        <p:nvPicPr>
          <p:cNvPr id="4" name="Afbeelding 3">
            <a:extLst>
              <a:ext uri="{FF2B5EF4-FFF2-40B4-BE49-F238E27FC236}">
                <a16:creationId xmlns:a16="http://schemas.microsoft.com/office/drawing/2014/main" id="{1314922D-207A-4376-8399-1A864FC35228}"/>
              </a:ext>
            </a:extLst>
          </p:cNvPr>
          <p:cNvPicPr>
            <a:picLocks noChangeAspect="1"/>
          </p:cNvPicPr>
          <p:nvPr/>
        </p:nvPicPr>
        <p:blipFill>
          <a:blip r:embed="rId2"/>
          <a:stretch>
            <a:fillRect/>
          </a:stretch>
        </p:blipFill>
        <p:spPr>
          <a:xfrm>
            <a:off x="2006462" y="1771650"/>
            <a:ext cx="2533650" cy="3314700"/>
          </a:xfrm>
          <a:prstGeom prst="rect">
            <a:avLst/>
          </a:prstGeom>
        </p:spPr>
      </p:pic>
      <p:pic>
        <p:nvPicPr>
          <p:cNvPr id="6" name="Afbeelding 5">
            <a:extLst>
              <a:ext uri="{FF2B5EF4-FFF2-40B4-BE49-F238E27FC236}">
                <a16:creationId xmlns:a16="http://schemas.microsoft.com/office/drawing/2014/main" id="{714959F9-7314-42CE-96E4-EBD2702831ED}"/>
              </a:ext>
            </a:extLst>
          </p:cNvPr>
          <p:cNvPicPr>
            <a:picLocks noChangeAspect="1"/>
          </p:cNvPicPr>
          <p:nvPr/>
        </p:nvPicPr>
        <p:blipFill>
          <a:blip r:embed="rId3"/>
          <a:stretch>
            <a:fillRect/>
          </a:stretch>
        </p:blipFill>
        <p:spPr>
          <a:xfrm>
            <a:off x="5721832" y="1771650"/>
            <a:ext cx="2524125" cy="3086100"/>
          </a:xfrm>
          <a:prstGeom prst="rect">
            <a:avLst/>
          </a:prstGeom>
        </p:spPr>
      </p:pic>
      <p:sp>
        <p:nvSpPr>
          <p:cNvPr id="7" name="Tekstvak 6">
            <a:extLst>
              <a:ext uri="{FF2B5EF4-FFF2-40B4-BE49-F238E27FC236}">
                <a16:creationId xmlns:a16="http://schemas.microsoft.com/office/drawing/2014/main" id="{562AEDF5-10E7-496C-A3DC-1405F5973C46}"/>
              </a:ext>
            </a:extLst>
          </p:cNvPr>
          <p:cNvSpPr txBox="1"/>
          <p:nvPr/>
        </p:nvSpPr>
        <p:spPr>
          <a:xfrm>
            <a:off x="1696278" y="5194852"/>
            <a:ext cx="7275444" cy="369332"/>
          </a:xfrm>
          <a:prstGeom prst="rect">
            <a:avLst/>
          </a:prstGeom>
          <a:noFill/>
        </p:spPr>
        <p:txBody>
          <a:bodyPr wrap="square" rtlCol="0">
            <a:spAutoFit/>
          </a:bodyPr>
          <a:lstStyle/>
          <a:p>
            <a:r>
              <a:rPr lang="nl-NL" dirty="0"/>
              <a:t>Boomteelt </a:t>
            </a:r>
            <a:r>
              <a:rPr lang="nl-NL" dirty="0" err="1"/>
              <a:t>blz</a:t>
            </a:r>
            <a:r>
              <a:rPr lang="nl-NL" dirty="0"/>
              <a:t> 20			Glasteelt </a:t>
            </a:r>
            <a:r>
              <a:rPr lang="nl-NL" dirty="0" err="1"/>
              <a:t>blz</a:t>
            </a:r>
            <a:r>
              <a:rPr lang="nl-NL" dirty="0"/>
              <a:t>  18	</a:t>
            </a:r>
          </a:p>
        </p:txBody>
      </p:sp>
    </p:spTree>
    <p:extLst>
      <p:ext uri="{BB962C8B-B14F-4D97-AF65-F5344CB8AC3E}">
        <p14:creationId xmlns:p14="http://schemas.microsoft.com/office/powerpoint/2010/main" val="405294163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6088115B-0BB4-493F-B148-6DDCC87F8743}"/>
              </a:ext>
            </a:extLst>
          </p:cNvPr>
          <p:cNvSpPr/>
          <p:nvPr/>
        </p:nvSpPr>
        <p:spPr>
          <a:xfrm>
            <a:off x="2187168" y="4395094"/>
            <a:ext cx="5662961" cy="461665"/>
          </a:xfrm>
          <a:prstGeom prst="rect">
            <a:avLst/>
          </a:prstGeom>
        </p:spPr>
        <p:txBody>
          <a:bodyPr wrap="none">
            <a:spAutoFit/>
          </a:bodyPr>
          <a:lstStyle/>
          <a:p>
            <a:r>
              <a:rPr lang="nl-NL" sz="2400" dirty="0">
                <a:hlinkClick r:id="rId2"/>
              </a:rPr>
              <a:t>https://nl.surveymonkey.com/r/VBTY6LV</a:t>
            </a:r>
            <a:endParaRPr lang="nl-NL" sz="2400" dirty="0"/>
          </a:p>
        </p:txBody>
      </p:sp>
      <p:sp>
        <p:nvSpPr>
          <p:cNvPr id="3" name="Tekstvak 2">
            <a:extLst>
              <a:ext uri="{FF2B5EF4-FFF2-40B4-BE49-F238E27FC236}">
                <a16:creationId xmlns:a16="http://schemas.microsoft.com/office/drawing/2014/main" id="{D174DAAD-B7FB-4FDB-8498-A6AC413D3743}"/>
              </a:ext>
            </a:extLst>
          </p:cNvPr>
          <p:cNvSpPr txBox="1"/>
          <p:nvPr/>
        </p:nvSpPr>
        <p:spPr>
          <a:xfrm>
            <a:off x="1013101" y="1446933"/>
            <a:ext cx="8521148" cy="2308324"/>
          </a:xfrm>
          <a:prstGeom prst="rect">
            <a:avLst/>
          </a:prstGeom>
          <a:noFill/>
        </p:spPr>
        <p:txBody>
          <a:bodyPr wrap="square" rtlCol="0">
            <a:spAutoFit/>
          </a:bodyPr>
          <a:lstStyle/>
          <a:p>
            <a:r>
              <a:rPr lang="nl-NL" sz="2400" dirty="0"/>
              <a:t>Vandaag gaan we het hebben over arbeidsomstandigheden op jouw leer/werkbedrijf.</a:t>
            </a:r>
          </a:p>
          <a:p>
            <a:r>
              <a:rPr lang="nl-NL" sz="2400" dirty="0"/>
              <a:t>Om te kijken hoe of de omstandigheden zijn mogen jullie eerst een anonieme enquête in vullen die we na invullen direct gaan bespreken,</a:t>
            </a:r>
          </a:p>
          <a:p>
            <a:r>
              <a:rPr lang="nl-NL" sz="2400" dirty="0"/>
              <a:t>Resultaten zijn anoniem en worden na de les verwijderd.</a:t>
            </a:r>
          </a:p>
        </p:txBody>
      </p:sp>
      <p:pic>
        <p:nvPicPr>
          <p:cNvPr id="4" name="Afbeelding 3">
            <a:extLst>
              <a:ext uri="{FF2B5EF4-FFF2-40B4-BE49-F238E27FC236}">
                <a16:creationId xmlns:a16="http://schemas.microsoft.com/office/drawing/2014/main" id="{F2D8E0AC-C58F-4F73-A867-37E40E5CE094}"/>
              </a:ext>
            </a:extLst>
          </p:cNvPr>
          <p:cNvPicPr>
            <a:picLocks noChangeAspect="1"/>
          </p:cNvPicPr>
          <p:nvPr/>
        </p:nvPicPr>
        <p:blipFill>
          <a:blip r:embed="rId3"/>
          <a:stretch>
            <a:fillRect/>
          </a:stretch>
        </p:blipFill>
        <p:spPr>
          <a:xfrm>
            <a:off x="9319177" y="170085"/>
            <a:ext cx="2724150" cy="1676400"/>
          </a:xfrm>
          <a:prstGeom prst="rect">
            <a:avLst/>
          </a:prstGeom>
        </p:spPr>
      </p:pic>
    </p:spTree>
    <p:extLst>
      <p:ext uri="{BB962C8B-B14F-4D97-AF65-F5344CB8AC3E}">
        <p14:creationId xmlns:p14="http://schemas.microsoft.com/office/powerpoint/2010/main" val="12288460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3" name="Rechthoek 2">
            <a:extLst>
              <a:ext uri="{FF2B5EF4-FFF2-40B4-BE49-F238E27FC236}">
                <a16:creationId xmlns:a16="http://schemas.microsoft.com/office/drawing/2014/main" id="{C742959E-9AC2-47C0-A179-283C6D87B294}"/>
              </a:ext>
            </a:extLst>
          </p:cNvPr>
          <p:cNvSpPr/>
          <p:nvPr/>
        </p:nvSpPr>
        <p:spPr>
          <a:xfrm>
            <a:off x="755649" y="1887931"/>
            <a:ext cx="9036049" cy="2554545"/>
          </a:xfrm>
          <a:prstGeom prst="rect">
            <a:avLst/>
          </a:prstGeom>
        </p:spPr>
        <p:txBody>
          <a:bodyPr wrap="square">
            <a:spAutoFit/>
          </a:bodyPr>
          <a:lstStyle/>
          <a:p>
            <a:r>
              <a:rPr lang="nl-NL" sz="2000" dirty="0"/>
              <a:t>Om plezierig en productief te kunnen werken moet je zorgen dat de arbeidsomstandigheden goed zijn. Je kunt veel klachten op latere leeftijd voorkomen, als je er nu al aan werkt.</a:t>
            </a:r>
          </a:p>
          <a:p>
            <a:endParaRPr lang="nl-NL" sz="2000" dirty="0"/>
          </a:p>
          <a:p>
            <a:r>
              <a:rPr lang="nl-NL" sz="2000" dirty="0"/>
              <a:t>Alle werknemers moeten veilig en gezond kunnen werken. Om daarvoor te zorgen is de Arbeidsomstandighedenwet (Arbowet). Werkgevers en werknemers zijn samen verantwoordelijk voor het gezond en veilig werken en voor de invulling van deze wet in de eigen organisatie of branche.</a:t>
            </a:r>
          </a:p>
        </p:txBody>
      </p:sp>
      <p:pic>
        <p:nvPicPr>
          <p:cNvPr id="2" name="Afbeelding 1">
            <a:extLst>
              <a:ext uri="{FF2B5EF4-FFF2-40B4-BE49-F238E27FC236}">
                <a16:creationId xmlns:a16="http://schemas.microsoft.com/office/drawing/2014/main" id="{CA7E7CF2-3EB1-4CD2-9765-209A2EFC9EA9}"/>
              </a:ext>
            </a:extLst>
          </p:cNvPr>
          <p:cNvPicPr>
            <a:picLocks noChangeAspect="1"/>
          </p:cNvPicPr>
          <p:nvPr/>
        </p:nvPicPr>
        <p:blipFill>
          <a:blip r:embed="rId2"/>
          <a:stretch>
            <a:fillRect/>
          </a:stretch>
        </p:blipFill>
        <p:spPr>
          <a:xfrm>
            <a:off x="8081962" y="202006"/>
            <a:ext cx="3952875" cy="1685925"/>
          </a:xfrm>
          <a:prstGeom prst="rect">
            <a:avLst/>
          </a:prstGeom>
        </p:spPr>
      </p:pic>
    </p:spTree>
    <p:extLst>
      <p:ext uri="{BB962C8B-B14F-4D97-AF65-F5344CB8AC3E}">
        <p14:creationId xmlns:p14="http://schemas.microsoft.com/office/powerpoint/2010/main" val="627428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pic>
        <p:nvPicPr>
          <p:cNvPr id="2" name="Afbeelding 1">
            <a:extLst>
              <a:ext uri="{FF2B5EF4-FFF2-40B4-BE49-F238E27FC236}">
                <a16:creationId xmlns:a16="http://schemas.microsoft.com/office/drawing/2014/main" id="{CA7E7CF2-3EB1-4CD2-9765-209A2EFC9EA9}"/>
              </a:ext>
            </a:extLst>
          </p:cNvPr>
          <p:cNvPicPr>
            <a:picLocks noChangeAspect="1"/>
          </p:cNvPicPr>
          <p:nvPr/>
        </p:nvPicPr>
        <p:blipFill>
          <a:blip r:embed="rId2"/>
          <a:stretch>
            <a:fillRect/>
          </a:stretch>
        </p:blipFill>
        <p:spPr>
          <a:xfrm>
            <a:off x="8081962" y="202006"/>
            <a:ext cx="3952875" cy="1685925"/>
          </a:xfrm>
          <a:prstGeom prst="rect">
            <a:avLst/>
          </a:prstGeom>
        </p:spPr>
      </p:pic>
      <p:sp>
        <p:nvSpPr>
          <p:cNvPr id="4" name="Rechthoek 3">
            <a:extLst>
              <a:ext uri="{FF2B5EF4-FFF2-40B4-BE49-F238E27FC236}">
                <a16:creationId xmlns:a16="http://schemas.microsoft.com/office/drawing/2014/main" id="{265D2F4D-5C02-47D3-8FF5-2B0BE19DE58F}"/>
              </a:ext>
            </a:extLst>
          </p:cNvPr>
          <p:cNvSpPr/>
          <p:nvPr/>
        </p:nvSpPr>
        <p:spPr>
          <a:xfrm>
            <a:off x="993913" y="1887931"/>
            <a:ext cx="8216348" cy="3970318"/>
          </a:xfrm>
          <a:prstGeom prst="rect">
            <a:avLst/>
          </a:prstGeom>
        </p:spPr>
        <p:txBody>
          <a:bodyPr wrap="square">
            <a:spAutoFit/>
          </a:bodyPr>
          <a:lstStyle/>
          <a:p>
            <a:r>
              <a:rPr lang="nl-NL" dirty="0"/>
              <a:t>In de Arbowet staan regels voor werkgevers en werknemers om de gezondheid en veiligheid van werknemers te bevorderen.</a:t>
            </a:r>
          </a:p>
          <a:p>
            <a:endParaRPr lang="nl-NL" dirty="0"/>
          </a:p>
          <a:p>
            <a:r>
              <a:rPr lang="nl-NL" dirty="0"/>
              <a:t>In de Arbowet zijn verplichtingen opgenomen waar werkgevers en werknemers zich aan moeten houden. Deze gelden voor alle plekken waar arbeid wordt verricht (dus ook voor verenigingen en stichtingen en voor deeltijd- en flexwerkers, oproepkrachten en personen met een </a:t>
            </a:r>
            <a:r>
              <a:rPr lang="nl-NL" dirty="0" err="1"/>
              <a:t>nulurencontract</a:t>
            </a:r>
            <a:r>
              <a:rPr lang="nl-NL" dirty="0"/>
              <a:t>).</a:t>
            </a:r>
          </a:p>
          <a:p>
            <a:endParaRPr lang="nl-NL" dirty="0"/>
          </a:p>
          <a:p>
            <a:r>
              <a:rPr lang="nl-NL" dirty="0"/>
              <a:t>De </a:t>
            </a:r>
            <a:r>
              <a:rPr lang="nl-NL" dirty="0" err="1"/>
              <a:t>arbocatalogus</a:t>
            </a:r>
            <a:endParaRPr lang="nl-NL" dirty="0"/>
          </a:p>
          <a:p>
            <a:r>
              <a:rPr lang="nl-NL" dirty="0"/>
              <a:t>Sinds 2007 hebben werkgevers en werknemers meer mogelijkheden gekregen om zelf te bepalen hoe ze de normen van de Arbowet (de zogenaamde ‘doelvoorschriften’) in hun ondernemen bereiken. Ook op brancheniveau maken werkgevers en werknemers hier afspraken over die ze vastleggen in een </a:t>
            </a:r>
            <a:r>
              <a:rPr lang="nl-NL" dirty="0" err="1"/>
              <a:t>arbocatalogus</a:t>
            </a:r>
            <a:r>
              <a:rPr lang="nl-NL" dirty="0"/>
              <a:t>. </a:t>
            </a:r>
          </a:p>
        </p:txBody>
      </p:sp>
    </p:spTree>
    <p:extLst>
      <p:ext uri="{BB962C8B-B14F-4D97-AF65-F5344CB8AC3E}">
        <p14:creationId xmlns:p14="http://schemas.microsoft.com/office/powerpoint/2010/main" val="14471880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pic>
        <p:nvPicPr>
          <p:cNvPr id="7" name="Afbeelding 6">
            <a:extLst>
              <a:ext uri="{FF2B5EF4-FFF2-40B4-BE49-F238E27FC236}">
                <a16:creationId xmlns:a16="http://schemas.microsoft.com/office/drawing/2014/main" id="{098539A6-E9BC-450C-9FB0-878C375DC9F1}"/>
              </a:ext>
            </a:extLst>
          </p:cNvPr>
          <p:cNvPicPr>
            <a:picLocks noChangeAspect="1"/>
          </p:cNvPicPr>
          <p:nvPr/>
        </p:nvPicPr>
        <p:blipFill>
          <a:blip r:embed="rId2"/>
          <a:stretch>
            <a:fillRect/>
          </a:stretch>
        </p:blipFill>
        <p:spPr>
          <a:xfrm>
            <a:off x="6387547" y="1601392"/>
            <a:ext cx="3737114" cy="4120674"/>
          </a:xfrm>
          <a:prstGeom prst="rect">
            <a:avLst/>
          </a:prstGeom>
        </p:spPr>
      </p:pic>
      <p:sp>
        <p:nvSpPr>
          <p:cNvPr id="8" name="Rechthoek 7">
            <a:extLst>
              <a:ext uri="{FF2B5EF4-FFF2-40B4-BE49-F238E27FC236}">
                <a16:creationId xmlns:a16="http://schemas.microsoft.com/office/drawing/2014/main" id="{8977617F-0A29-47A4-9E3E-3A00DDD26836}"/>
              </a:ext>
            </a:extLst>
          </p:cNvPr>
          <p:cNvSpPr/>
          <p:nvPr/>
        </p:nvSpPr>
        <p:spPr>
          <a:xfrm>
            <a:off x="6675292" y="6089633"/>
            <a:ext cx="4673139" cy="369332"/>
          </a:xfrm>
          <a:prstGeom prst="rect">
            <a:avLst/>
          </a:prstGeom>
        </p:spPr>
        <p:txBody>
          <a:bodyPr wrap="none">
            <a:spAutoFit/>
          </a:bodyPr>
          <a:lstStyle/>
          <a:p>
            <a:r>
              <a:rPr lang="nl-NL" dirty="0">
                <a:hlinkClick r:id="rId3"/>
              </a:rPr>
              <a:t>https://www.stigas.nl/agroarbo/glastuinbouw</a:t>
            </a:r>
            <a:endParaRPr lang="nl-NL" dirty="0"/>
          </a:p>
        </p:txBody>
      </p:sp>
      <p:sp>
        <p:nvSpPr>
          <p:cNvPr id="9" name="Rechthoek 8">
            <a:extLst>
              <a:ext uri="{FF2B5EF4-FFF2-40B4-BE49-F238E27FC236}">
                <a16:creationId xmlns:a16="http://schemas.microsoft.com/office/drawing/2014/main" id="{DA9DA8D4-E3EF-45C8-814E-24484505F510}"/>
              </a:ext>
            </a:extLst>
          </p:cNvPr>
          <p:cNvSpPr/>
          <p:nvPr/>
        </p:nvSpPr>
        <p:spPr>
          <a:xfrm>
            <a:off x="291547" y="6089633"/>
            <a:ext cx="6096000" cy="646331"/>
          </a:xfrm>
          <a:prstGeom prst="rect">
            <a:avLst/>
          </a:prstGeom>
        </p:spPr>
        <p:txBody>
          <a:bodyPr>
            <a:spAutoFit/>
          </a:bodyPr>
          <a:lstStyle/>
          <a:p>
            <a:r>
              <a:rPr lang="nl-NL" dirty="0">
                <a:hlinkClick r:id="rId4"/>
              </a:rPr>
              <a:t>https://www.stigas.nl/agroarbo/bomen-vaste-planten-en-zomerbloemen</a:t>
            </a:r>
            <a:endParaRPr lang="nl-NL" dirty="0"/>
          </a:p>
        </p:txBody>
      </p:sp>
      <p:pic>
        <p:nvPicPr>
          <p:cNvPr id="10" name="Afbeelding 9">
            <a:extLst>
              <a:ext uri="{FF2B5EF4-FFF2-40B4-BE49-F238E27FC236}">
                <a16:creationId xmlns:a16="http://schemas.microsoft.com/office/drawing/2014/main" id="{B6021C5A-9178-426D-AE4D-2532E64EC7BA}"/>
              </a:ext>
            </a:extLst>
          </p:cNvPr>
          <p:cNvPicPr>
            <a:picLocks noChangeAspect="1"/>
          </p:cNvPicPr>
          <p:nvPr/>
        </p:nvPicPr>
        <p:blipFill>
          <a:blip r:embed="rId5"/>
          <a:stretch>
            <a:fillRect/>
          </a:stretch>
        </p:blipFill>
        <p:spPr>
          <a:xfrm>
            <a:off x="1073979" y="1601392"/>
            <a:ext cx="4226891" cy="4276386"/>
          </a:xfrm>
          <a:prstGeom prst="rect">
            <a:avLst/>
          </a:prstGeom>
        </p:spPr>
      </p:pic>
    </p:spTree>
    <p:extLst>
      <p:ext uri="{BB962C8B-B14F-4D97-AF65-F5344CB8AC3E}">
        <p14:creationId xmlns:p14="http://schemas.microsoft.com/office/powerpoint/2010/main" val="5828366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BC70CDD0-AE5E-462E-AAA9-231EFE808684}"/>
              </a:ext>
            </a:extLst>
          </p:cNvPr>
          <p:cNvSpPr>
            <a:spLocks noGrp="1"/>
          </p:cNvSpPr>
          <p:nvPr>
            <p:ph type="title"/>
          </p:nvPr>
        </p:nvSpPr>
        <p:spPr>
          <a:xfrm>
            <a:off x="755650" y="576263"/>
            <a:ext cx="9036050" cy="1079500"/>
          </a:xfrm>
          <a:prstGeom prst="rect">
            <a:avLst/>
          </a:prstGeom>
        </p:spPr>
        <p:txBody>
          <a:bodyPr wrap="none">
            <a:spAutoFit/>
          </a:bodyPr>
          <a:lstStyle/>
          <a:p>
            <a:r>
              <a:rPr lang="nl-NL" sz="3600" b="1" dirty="0"/>
              <a:t>Arbeidsomstandigheden</a:t>
            </a:r>
          </a:p>
        </p:txBody>
      </p:sp>
      <p:sp>
        <p:nvSpPr>
          <p:cNvPr id="2" name="Rechthoek 1">
            <a:extLst>
              <a:ext uri="{FF2B5EF4-FFF2-40B4-BE49-F238E27FC236}">
                <a16:creationId xmlns:a16="http://schemas.microsoft.com/office/drawing/2014/main" id="{898FADC7-14A8-40B1-A9A1-74BD030F7692}"/>
              </a:ext>
            </a:extLst>
          </p:cNvPr>
          <p:cNvSpPr/>
          <p:nvPr/>
        </p:nvSpPr>
        <p:spPr>
          <a:xfrm>
            <a:off x="907083" y="1655763"/>
            <a:ext cx="10264500" cy="3842911"/>
          </a:xfrm>
          <a:prstGeom prst="rect">
            <a:avLst/>
          </a:prstGeom>
        </p:spPr>
        <p:txBody>
          <a:bodyPr wrap="square">
            <a:spAutoFit/>
          </a:bodyPr>
          <a:lstStyle/>
          <a:p>
            <a:pPr>
              <a:lnSpc>
                <a:spcPct val="107000"/>
              </a:lnSpc>
              <a:spcAft>
                <a:spcPts val="800"/>
              </a:spcAft>
            </a:pPr>
            <a:r>
              <a:rPr lang="nl-NL" sz="2400" dirty="0">
                <a:latin typeface="Arial" panose="020B0604020202020204" pitchFamily="34" charset="0"/>
                <a:ea typeface="Calibri" panose="020F0502020204030204" pitchFamily="34" charset="0"/>
                <a:cs typeface="Times New Roman" panose="02020603050405020304" pitchFamily="18" charset="0"/>
              </a:rPr>
              <a:t>Problemen in kaart brengen met de </a:t>
            </a:r>
            <a:r>
              <a:rPr lang="nl-NL" sz="2400" dirty="0" err="1">
                <a:latin typeface="Arial" panose="020B0604020202020204" pitchFamily="34" charset="0"/>
                <a:ea typeface="Calibri" panose="020F0502020204030204" pitchFamily="34" charset="0"/>
                <a:cs typeface="Times New Roman" panose="02020603050405020304" pitchFamily="18" charset="0"/>
              </a:rPr>
              <a:t>Arbo-wet</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dirty="0">
                <a:latin typeface="Arial" panose="020B0604020202020204" pitchFamily="34" charset="0"/>
                <a:ea typeface="Calibri" panose="020F0502020204030204" pitchFamily="34" charset="0"/>
                <a:cs typeface="Times New Roman" panose="02020603050405020304" pitchFamily="18" charset="0"/>
              </a:rPr>
              <a:t>Waar moet je naar kijken bij het opzoeken van een gevaarlijke situatie? Hoe weet je dat je niets vergeet? De overheid heeft zich hier ook mee beziggehouden en de Arbowet ontworpen. In de omschrijving van de wet zijn een aantal ideeën gegeven.</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sz="2400" dirty="0">
                <a:latin typeface="Arial" panose="020B0604020202020204" pitchFamily="34" charset="0"/>
                <a:ea typeface="Calibri" panose="020F0502020204030204" pitchFamily="34" charset="0"/>
                <a:cs typeface="Times New Roman" panose="02020603050405020304" pitchFamily="18" charset="0"/>
              </a:rPr>
              <a:t>Hiermee kun je een scan maken van de bedrijfsomstandigheden. Met een scan licht je het bedrijf door en kijk je naar speciale punten. Je kunt dit vergelijken met het maken van een scan in een ziekenhuis.</a:t>
            </a:r>
            <a:endParaRPr lang="nl-NL" sz="24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nl-NL" dirty="0">
                <a:latin typeface="Arial" panose="020B0604020202020204" pitchFamily="34" charset="0"/>
                <a:ea typeface="Calibri" panose="020F0502020204030204" pitchFamily="34" charset="0"/>
                <a:cs typeface="Times New Roman" panose="02020603050405020304" pitchFamily="18" charset="0"/>
              </a:rPr>
              <a:t> </a:t>
            </a:r>
            <a:endParaRPr lang="nl-NL" dirty="0">
              <a:latin typeface="Calibri" panose="020F0502020204030204" pitchFamily="34" charset="0"/>
              <a:ea typeface="Calibri" panose="020F0502020204030204" pitchFamily="34" charset="0"/>
              <a:cs typeface="Times New Roman" panose="02020603050405020304" pitchFamily="18" charset="0"/>
            </a:endParaRPr>
          </a:p>
        </p:txBody>
      </p:sp>
      <p:pic>
        <p:nvPicPr>
          <p:cNvPr id="3" name="Afbeelding 2">
            <a:extLst>
              <a:ext uri="{FF2B5EF4-FFF2-40B4-BE49-F238E27FC236}">
                <a16:creationId xmlns:a16="http://schemas.microsoft.com/office/drawing/2014/main" id="{2DE24AB1-B05C-43D2-9409-FFED79694459}"/>
              </a:ext>
            </a:extLst>
          </p:cNvPr>
          <p:cNvPicPr>
            <a:picLocks noChangeAspect="1"/>
          </p:cNvPicPr>
          <p:nvPr/>
        </p:nvPicPr>
        <p:blipFill>
          <a:blip r:embed="rId2"/>
          <a:stretch>
            <a:fillRect/>
          </a:stretch>
        </p:blipFill>
        <p:spPr>
          <a:xfrm>
            <a:off x="7633253" y="194953"/>
            <a:ext cx="3931753" cy="1460810"/>
          </a:xfrm>
          <a:prstGeom prst="rect">
            <a:avLst/>
          </a:prstGeom>
        </p:spPr>
      </p:pic>
    </p:spTree>
    <p:extLst>
      <p:ext uri="{BB962C8B-B14F-4D97-AF65-F5344CB8AC3E}">
        <p14:creationId xmlns:p14="http://schemas.microsoft.com/office/powerpoint/2010/main" val="564779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GroeneWelle">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e mbo zone.potx" id="{0BCAC3F8-4FF1-499E-BA49-5CC313878B9A}" vid="{F13681D8-602E-4945-A6E2-54F6374ECF34}"/>
    </a:ext>
  </a:ext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Kantoor">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2cb1c85b-b197-48cd-8bb1-fe9e9ee0096b">
      <Terms xmlns="http://schemas.microsoft.com/office/infopath/2007/PartnerControls"/>
    </lcf76f155ced4ddcb4097134ff3c332f>
    <TaxCatchAll xmlns="414a8a67-acf6-4b09-bb49-f84330b442d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12" ma:contentTypeDescription="Een nieuw document maken." ma:contentTypeScope="" ma:versionID="cadc1f5828b1aae1a0a0ac51fc8484f6">
  <xsd:schema xmlns:xsd="http://www.w3.org/2001/XMLSchema" xmlns:xs="http://www.w3.org/2001/XMLSchema" xmlns:p="http://schemas.microsoft.com/office/2006/metadata/properties" xmlns:ns2="2cb1c85b-b197-48cd-8bb1-fe9e9ee0096b" xmlns:ns3="414a8a67-acf6-4b09-bb49-f84330b442d7" targetNamespace="http://schemas.microsoft.com/office/2006/metadata/properties" ma:root="true" ma:fieldsID="8015699f6b83f34b4be5927a42fc5378" ns2:_="" ns3:_="">
    <xsd:import namespace="2cb1c85b-b197-48cd-8bb1-fe9e9ee0096b"/>
    <xsd:import namespace="414a8a67-acf6-4b09-bb49-f84330b442d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element ref="ns2:lcf76f155ced4ddcb4097134ff3c332f" minOccurs="0"/>
                <xsd:element ref="ns3: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18" nillable="true" ma:taxonomy="true" ma:internalName="lcf76f155ced4ddcb4097134ff3c332f" ma:taxonomyFieldName="MediaServiceImageTags" ma:displayName="Afbeeldingtags" ma:readOnly="false" ma:fieldId="{5cf76f15-5ced-4ddc-b409-7134ff3c332f}" ma:taxonomyMulti="true" ma:sspId="ec6a8442-1569-46a6-a14f-f23e9ec9d84c"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414a8a67-acf6-4b09-bb49-f84330b442d7" elementFormDefault="qualified">
    <xsd:import namespace="http://schemas.microsoft.com/office/2006/documentManagement/types"/>
    <xsd:import namespace="http://schemas.microsoft.com/office/infopath/2007/PartnerControls"/>
    <xsd:element name="TaxCatchAll" ma:index="19" nillable="true" ma:displayName="Taxonomy Catch All Column" ma:hidden="true" ma:list="{248ea8ce-d6d7-4c67-93d5-dcdb41321123}" ma:internalName="TaxCatchAll" ma:showField="CatchAllData" ma:web="5ad07612-1080-49cf-8fb2-28e7c3022d9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21952B6-3B5A-45D5-9161-C62FBA10A536}">
  <ds:schemaRefs>
    <ds:schemaRef ds:uri="http://purl.org/dc/dcmitype/"/>
    <ds:schemaRef ds:uri="http://schemas.microsoft.com/office/2006/metadata/properties"/>
    <ds:schemaRef ds:uri="http://schemas.microsoft.com/office/2006/documentManagement/types"/>
    <ds:schemaRef ds:uri="http://purl.org/dc/elements/1.1/"/>
    <ds:schemaRef ds:uri="http://schemas.microsoft.com/office/infopath/2007/PartnerControls"/>
    <ds:schemaRef ds:uri="http://www.w3.org/XML/1998/namespace"/>
    <ds:schemaRef ds:uri="http://purl.org/dc/terms/"/>
    <ds:schemaRef ds:uri="http://schemas.openxmlformats.org/package/2006/metadata/core-properties"/>
    <ds:schemaRef ds:uri="915d7cad-3e71-4cea-95bb-ac32222adf06"/>
    <ds:schemaRef ds:uri="82ac19c3-1cff-4f70-a585-2de21a3866ce"/>
  </ds:schemaRefs>
</ds:datastoreItem>
</file>

<file path=customXml/itemProps2.xml><?xml version="1.0" encoding="utf-8"?>
<ds:datastoreItem xmlns:ds="http://schemas.openxmlformats.org/officeDocument/2006/customXml" ds:itemID="{83EE769F-BBE2-4242-AF81-6AEFEB7638D6}"/>
</file>

<file path=customXml/itemProps3.xml><?xml version="1.0" encoding="utf-8"?>
<ds:datastoreItem xmlns:ds="http://schemas.openxmlformats.org/officeDocument/2006/customXml" ds:itemID="{BC4CB333-F963-4AEB-A860-DFA85317A299}">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Presentatie mbo zone</Template>
  <TotalTime>1766</TotalTime>
  <Words>1514</Words>
  <Application>Microsoft Office PowerPoint</Application>
  <PresentationFormat>Breedbeeld</PresentationFormat>
  <Paragraphs>159</Paragraphs>
  <Slides>23</Slides>
  <Notes>0</Notes>
  <HiddenSlides>0</HiddenSlides>
  <MMClips>0</MMClips>
  <ScaleCrop>false</ScaleCrop>
  <HeadingPairs>
    <vt:vector size="6" baseType="variant">
      <vt:variant>
        <vt:lpstr>Gebruikte lettertypen</vt:lpstr>
      </vt:variant>
      <vt:variant>
        <vt:i4>3</vt:i4>
      </vt:variant>
      <vt:variant>
        <vt:lpstr>Thema</vt:lpstr>
      </vt:variant>
      <vt:variant>
        <vt:i4>1</vt:i4>
      </vt:variant>
      <vt:variant>
        <vt:lpstr>Diatitels</vt:lpstr>
      </vt:variant>
      <vt:variant>
        <vt:i4>23</vt:i4>
      </vt:variant>
    </vt:vector>
  </HeadingPairs>
  <TitlesOfParts>
    <vt:vector size="27" baseType="lpstr">
      <vt:lpstr>Arial</vt:lpstr>
      <vt:lpstr>Calibri</vt:lpstr>
      <vt:lpstr>Times New Roman</vt:lpstr>
      <vt:lpstr>Kantoorthema</vt:lpstr>
      <vt:lpstr>PowerPoint-presentatie</vt:lpstr>
      <vt:lpstr>PowerPoint-presentatie</vt:lpstr>
      <vt:lpstr>PowerPoint-presentatie</vt:lpstr>
      <vt:lpstr>Arbeidsomstandigheden</vt:lpstr>
      <vt:lpstr>Arbeidsomstandigheden</vt:lpstr>
      <vt:lpstr>Arbeidsomstandigheden</vt:lpstr>
      <vt:lpstr>Arbeidsomstandigheden</vt:lpstr>
      <vt:lpstr>Arbeidsomstandigheden</vt:lpstr>
      <vt:lpstr>Arbeidsomstandigheden</vt:lpstr>
      <vt:lpstr>Arbeidsomstandigheden</vt:lpstr>
      <vt:lpstr>Arbeidsomstandigheden</vt:lpstr>
      <vt:lpstr>Arbeidsomstandigheden</vt:lpstr>
      <vt:lpstr>Arbeidsomstandigheden</vt:lpstr>
      <vt:lpstr>Arbeidsomstandigheden</vt:lpstr>
      <vt:lpstr>Arbeidsomstandigheden</vt:lpstr>
      <vt:lpstr>Arbeidsomstandigheden</vt:lpstr>
      <vt:lpstr>Arbeidsomstandigheden</vt:lpstr>
      <vt:lpstr>Arbeidsomstandigheden</vt:lpstr>
      <vt:lpstr>Arbeidsomstandigheden</vt:lpstr>
      <vt:lpstr>Arbeidsomstandigheden</vt:lpstr>
      <vt:lpstr>PowerPoint-presentatie</vt:lpstr>
      <vt:lpstr>PowerPoint-presentatie</vt:lpstr>
      <vt:lpstr>PowerPoint-presentatie</vt:lpstr>
    </vt:vector>
  </TitlesOfParts>
  <Company>GroeneWelle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creator>Bertus Boer</dc:creator>
  <cp:lastModifiedBy>Ben Nienhuis</cp:lastModifiedBy>
  <cp:revision>187</cp:revision>
  <dcterms:created xsi:type="dcterms:W3CDTF">2019-05-15T12:41:20Z</dcterms:created>
  <dcterms:modified xsi:type="dcterms:W3CDTF">2022-10-10T16:34:12Z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0x010100F4FEFE2E46C86D4A9898CCC49B418B36</vt:lpwstr>
  </property>
</Properties>
</file>